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305" r:id="rId3"/>
    <p:sldId id="290" r:id="rId4"/>
    <p:sldId id="259" r:id="rId5"/>
    <p:sldId id="261" r:id="rId6"/>
    <p:sldId id="278" r:id="rId7"/>
    <p:sldId id="260" r:id="rId8"/>
    <p:sldId id="291" r:id="rId9"/>
    <p:sldId id="287" r:id="rId10"/>
    <p:sldId id="279" r:id="rId11"/>
    <p:sldId id="280" r:id="rId12"/>
    <p:sldId id="292" r:id="rId13"/>
    <p:sldId id="293" r:id="rId14"/>
    <p:sldId id="301" r:id="rId15"/>
    <p:sldId id="294" r:id="rId16"/>
    <p:sldId id="281" r:id="rId17"/>
    <p:sldId id="299" r:id="rId18"/>
    <p:sldId id="282" r:id="rId19"/>
    <p:sldId id="296" r:id="rId20"/>
    <p:sldId id="283" r:id="rId21"/>
    <p:sldId id="300" r:id="rId22"/>
    <p:sldId id="285" r:id="rId23"/>
    <p:sldId id="302" r:id="rId24"/>
    <p:sldId id="303" r:id="rId25"/>
    <p:sldId id="306" r:id="rId26"/>
    <p:sldId id="264" r:id="rId27"/>
    <p:sldId id="271" r:id="rId28"/>
    <p:sldId id="266" r:id="rId29"/>
    <p:sldId id="267" r:id="rId30"/>
    <p:sldId id="268" r:id="rId31"/>
    <p:sldId id="270" r:id="rId32"/>
    <p:sldId id="272" r:id="rId33"/>
    <p:sldId id="269" r:id="rId34"/>
    <p:sldId id="273" r:id="rId35"/>
    <p:sldId id="274" r:id="rId36"/>
    <p:sldId id="304" r:id="rId37"/>
    <p:sldId id="288" r:id="rId38"/>
    <p:sldId id="289" r:id="rId39"/>
    <p:sldId id="308" r:id="rId40"/>
    <p:sldId id="312" r:id="rId41"/>
    <p:sldId id="311" r:id="rId42"/>
    <p:sldId id="313" r:id="rId43"/>
    <p:sldId id="310" r:id="rId44"/>
    <p:sldId id="263" r:id="rId4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E6FF"/>
    <a:srgbClr val="90FA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73195" autoAdjust="0"/>
  </p:normalViewPr>
  <p:slideViewPr>
    <p:cSldViewPr snapToGrid="0">
      <p:cViewPr varScale="1">
        <p:scale>
          <a:sx n="71" d="100"/>
          <a:sy n="71" d="100"/>
        </p:scale>
        <p:origin x="-1026"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92" d="100"/>
          <a:sy n="92" d="100"/>
        </p:scale>
        <p:origin x="-340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60F78F-4939-4632-83E2-DC5928350153}" type="datetimeFigureOut">
              <a:rPr lang="fr-FR" smtClean="0"/>
              <a:t>19/05/2012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4F59B3-1750-419F-9267-D8F15C82174E}" type="slidenum">
              <a:rPr lang="fr-FR" smtClean="0"/>
              <a:t>‹N°›</a:t>
            </a:fld>
            <a:endParaRPr lang="fr-FR"/>
          </a:p>
        </p:txBody>
      </p:sp>
    </p:spTree>
    <p:extLst>
      <p:ext uri="{BB962C8B-B14F-4D97-AF65-F5344CB8AC3E}">
        <p14:creationId xmlns:p14="http://schemas.microsoft.com/office/powerpoint/2010/main" val="1850529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643128-1C1C-4F73-A743-56606A3EB2DC}" type="datetimeFigureOut">
              <a:rPr lang="fr-FR" smtClean="0"/>
              <a:pPr/>
              <a:t>19/05/2012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D67CD3-2CFF-413E-BAB4-4A2AB84FA630}" type="slidenum">
              <a:rPr lang="fr-FR" smtClean="0"/>
              <a:pPr/>
              <a:t>‹N°›</a:t>
            </a:fld>
            <a:endParaRPr lang="fr-FR"/>
          </a:p>
        </p:txBody>
      </p:sp>
    </p:spTree>
    <p:extLst>
      <p:ext uri="{BB962C8B-B14F-4D97-AF65-F5344CB8AC3E}">
        <p14:creationId xmlns:p14="http://schemas.microsoft.com/office/powerpoint/2010/main" val="4221512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1</a:t>
            </a:fld>
            <a:endParaRPr lang="fr-FR"/>
          </a:p>
        </p:txBody>
      </p:sp>
    </p:spTree>
    <p:extLst>
      <p:ext uri="{BB962C8B-B14F-4D97-AF65-F5344CB8AC3E}">
        <p14:creationId xmlns:p14="http://schemas.microsoft.com/office/powerpoint/2010/main" val="3069430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355600" eaLnBrk="0" hangingPunct="0"/>
            <a:r>
              <a:rPr lang="fr-FR" sz="1200" i="1" u="sng" dirty="0" smtClean="0">
                <a:solidFill>
                  <a:schemeClr val="bg2">
                    <a:lumMod val="50000"/>
                  </a:schemeClr>
                </a:solidFill>
              </a:rPr>
              <a:t>Améliorations possibles :</a:t>
            </a:r>
          </a:p>
          <a:p>
            <a:pPr marL="355600" eaLnBrk="0" hangingPunct="0"/>
            <a:r>
              <a:rPr lang="fr-FR" sz="1200" i="1" dirty="0" smtClean="0">
                <a:solidFill>
                  <a:schemeClr val="bg2">
                    <a:lumMod val="50000"/>
                  </a:schemeClr>
                </a:solidFill>
              </a:rPr>
              <a:t>- Pour l’investigation plus cibler l’environnement de ressources numériques </a:t>
            </a:r>
          </a:p>
          <a:p>
            <a:pPr marL="355600" eaLnBrk="0" hangingPunct="0"/>
            <a:r>
              <a:rPr lang="fr-FR" sz="1200" i="1" dirty="0" smtClean="0">
                <a:solidFill>
                  <a:schemeClr val="bg2">
                    <a:lumMod val="50000"/>
                  </a:schemeClr>
                </a:solidFill>
              </a:rPr>
              <a:t>- Pour la restitution : ne pas passer l’ensemble des groupes en phase de restitution (roulement en cours d’année)</a:t>
            </a:r>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39</a:t>
            </a:fld>
            <a:endParaRPr lang="fr-FR"/>
          </a:p>
        </p:txBody>
      </p:sp>
    </p:spTree>
    <p:extLst>
      <p:ext uri="{BB962C8B-B14F-4D97-AF65-F5344CB8AC3E}">
        <p14:creationId xmlns:p14="http://schemas.microsoft.com/office/powerpoint/2010/main" val="2161550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Proposition faites au groupe d’enseignants en formation dans</a:t>
            </a:r>
            <a:r>
              <a:rPr lang="fr-FR" baseline="0" dirty="0" smtClean="0"/>
              <a:t> l’académie  (par Jean Paul Krebs du lycée J Prévert à Pont </a:t>
            </a:r>
            <a:r>
              <a:rPr lang="fr-FR" baseline="0" dirty="0" err="1" smtClean="0"/>
              <a:t>Audemer</a:t>
            </a:r>
            <a:r>
              <a:rPr lang="fr-FR" baseline="0" dirty="0" smtClean="0"/>
              <a:t>) </a:t>
            </a:r>
          </a:p>
          <a:p>
            <a:r>
              <a:rPr lang="fr-FR" baseline="0" dirty="0" smtClean="0"/>
              <a:t>Afin de mieux coordonner l’ET </a:t>
            </a:r>
            <a:r>
              <a:rPr lang="fr-FR" baseline="0" dirty="0" err="1" smtClean="0"/>
              <a:t>et</a:t>
            </a:r>
            <a:r>
              <a:rPr lang="fr-FR" baseline="0" dirty="0" smtClean="0"/>
              <a:t> l’ITEC</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2</a:t>
            </a:fld>
            <a:endParaRPr lang="fr-FR"/>
          </a:p>
        </p:txBody>
      </p:sp>
    </p:spTree>
    <p:extLst>
      <p:ext uri="{BB962C8B-B14F-4D97-AF65-F5344CB8AC3E}">
        <p14:creationId xmlns:p14="http://schemas.microsoft.com/office/powerpoint/2010/main" val="61664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600" b="1" i="0" u="none" strike="noStrike" kern="1200" dirty="0" smtClean="0">
                <a:solidFill>
                  <a:schemeClr val="tx1"/>
                </a:solidFill>
                <a:effectLst/>
                <a:latin typeface="+mn-lt"/>
                <a:ea typeface="+mn-ea"/>
                <a:cs typeface="+mn-cs"/>
              </a:rPr>
              <a:t>S1 L'objectif général de la première séquence est de présenter les finalités de l'enseignement de spécialité ITEC.</a:t>
            </a:r>
          </a:p>
          <a:p>
            <a:r>
              <a:rPr lang="fr-FR" sz="1600" b="1" i="0" u="none" strike="noStrike" kern="1200" dirty="0" smtClean="0">
                <a:solidFill>
                  <a:schemeClr val="tx1"/>
                </a:solidFill>
                <a:effectLst/>
                <a:latin typeface="+mn-lt"/>
                <a:ea typeface="+mn-ea"/>
                <a:cs typeface="+mn-cs"/>
              </a:rPr>
              <a:t>On présente des exemples</a:t>
            </a:r>
            <a:r>
              <a:rPr lang="fr-FR" sz="1600" b="1" i="0" u="none" strike="noStrike" kern="1200" baseline="0" dirty="0" smtClean="0">
                <a:solidFill>
                  <a:schemeClr val="tx1"/>
                </a:solidFill>
                <a:effectLst/>
                <a:latin typeface="+mn-lt"/>
                <a:ea typeface="+mn-ea"/>
                <a:cs typeface="+mn-cs"/>
              </a:rPr>
              <a:t> de projets industriels sur des produits représentatifs de l’ITEC : innovant et en rapport avec le développement durable.</a:t>
            </a:r>
            <a:r>
              <a:rPr lang="fr-FR" sz="1600" b="1" i="0" u="none" strike="noStrike" kern="1200" dirty="0" smtClean="0">
                <a:solidFill>
                  <a:schemeClr val="tx1"/>
                </a:solidFill>
                <a:effectLst/>
                <a:latin typeface="+mn-lt"/>
                <a:ea typeface="+mn-ea"/>
                <a:cs typeface="+mn-cs"/>
              </a:rPr>
              <a:t/>
            </a:r>
            <a:br>
              <a:rPr lang="fr-FR" sz="1600" b="1" i="0" u="none" strike="noStrike" kern="1200" dirty="0" smtClean="0">
                <a:solidFill>
                  <a:schemeClr val="tx1"/>
                </a:solidFill>
                <a:effectLst/>
                <a:latin typeface="+mn-lt"/>
                <a:ea typeface="+mn-ea"/>
                <a:cs typeface="+mn-cs"/>
              </a:rPr>
            </a:br>
            <a:r>
              <a:rPr lang="fr-FR" sz="1600" b="1" i="0" u="none" strike="noStrike" kern="1200" dirty="0" smtClean="0">
                <a:solidFill>
                  <a:schemeClr val="tx1"/>
                </a:solidFill>
                <a:effectLst/>
                <a:latin typeface="+mn-lt"/>
                <a:ea typeface="+mn-ea"/>
                <a:cs typeface="+mn-cs"/>
              </a:rPr>
              <a:t>Les concepts étudiés sont abordés seront tous repris dans les séquences ultérieures à travers les mini-projets. </a:t>
            </a:r>
          </a:p>
          <a:p>
            <a:endParaRPr lang="fr-FR" sz="16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S2 L'objectif est d'aborder la notion d'impact environnemental après que l'enseignement transversal l'ait introduit,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il s'agit bien ici d'un approfondissement en utilisant un progiciel tel que "Bilan Produit" de l'ADEME </a:t>
            </a:r>
          </a:p>
          <a:p>
            <a:r>
              <a:rPr lang="fr-FR" sz="1200" b="1" i="0" u="none" strike="noStrike" kern="1200" dirty="0" smtClean="0">
                <a:solidFill>
                  <a:schemeClr val="tx1"/>
                </a:solidFill>
                <a:effectLst/>
                <a:latin typeface="+mn-lt"/>
                <a:ea typeface="+mn-ea"/>
                <a:cs typeface="+mn-cs"/>
              </a:rPr>
              <a:t>complété en cela par l'utilisation de </a:t>
            </a:r>
            <a:r>
              <a:rPr lang="fr-FR" sz="1200" b="1" i="0" u="none" strike="noStrike" kern="1200" dirty="0" err="1" smtClean="0">
                <a:solidFill>
                  <a:schemeClr val="tx1"/>
                </a:solidFill>
                <a:effectLst/>
                <a:latin typeface="+mn-lt"/>
                <a:ea typeface="+mn-ea"/>
                <a:cs typeface="+mn-cs"/>
              </a:rPr>
              <a:t>Sustaintability</a:t>
            </a:r>
            <a:r>
              <a:rPr lang="fr-FR" sz="1200" b="1" i="0" u="none" strike="noStrike" kern="1200" dirty="0" smtClean="0">
                <a:solidFill>
                  <a:schemeClr val="tx1"/>
                </a:solidFill>
                <a:effectLst/>
                <a:latin typeface="+mn-lt"/>
                <a:ea typeface="+mn-ea"/>
                <a:cs typeface="+mn-cs"/>
              </a:rPr>
              <a:t> sous Solidworks (qui permet au moment même de la</a:t>
            </a:r>
            <a:r>
              <a:rPr lang="fr-FR" sz="1200" b="1" i="0" u="none" strike="noStrike" kern="1200" baseline="0" dirty="0" smtClean="0">
                <a:solidFill>
                  <a:schemeClr val="tx1"/>
                </a:solidFill>
                <a:effectLst/>
                <a:latin typeface="+mn-lt"/>
                <a:ea typeface="+mn-ea"/>
                <a:cs typeface="+mn-cs"/>
              </a:rPr>
              <a:t> conception de mesurer rapidement l’impact sur l’environnement) </a:t>
            </a:r>
          </a:p>
          <a:p>
            <a:r>
              <a:rPr lang="fr-FR" sz="1200" b="1" i="0" u="none" strike="noStrike" kern="1200" dirty="0" smtClean="0">
                <a:solidFill>
                  <a:schemeClr val="tx1"/>
                </a:solidFill>
                <a:effectLst/>
                <a:latin typeface="+mn-lt"/>
                <a:ea typeface="+mn-ea"/>
                <a:cs typeface="+mn-cs"/>
              </a:rPr>
              <a:t>en faisant une introduction des modeleurs) </a:t>
            </a:r>
          </a:p>
          <a:p>
            <a:r>
              <a:rPr lang="fr-FR" sz="1200" b="1" i="0" u="none" strike="noStrike" kern="1200" dirty="0" smtClean="0">
                <a:solidFill>
                  <a:schemeClr val="tx1"/>
                </a:solidFill>
                <a:effectLst/>
                <a:latin typeface="+mn-lt"/>
                <a:ea typeface="+mn-ea"/>
                <a:cs typeface="+mn-cs"/>
              </a:rPr>
              <a:t>et Eco Audit sous CES EDU PACK (qui permet d’affiner le choix d’une famille de matériau pour un produit en phase de conception)</a:t>
            </a:r>
            <a:r>
              <a:rPr lang="fr-FR" sz="1200" b="1" i="0" u="none" strike="noStrike" kern="1200" baseline="0" dirty="0" smtClean="0">
                <a:solidFill>
                  <a:schemeClr val="tx1"/>
                </a:solidFill>
                <a:effectLst/>
                <a:latin typeface="+mn-lt"/>
                <a:ea typeface="+mn-ea"/>
                <a:cs typeface="+mn-cs"/>
              </a:rPr>
              <a:t> </a:t>
            </a:r>
          </a:p>
          <a:p>
            <a:r>
              <a:rPr lang="fr-FR" sz="1200" b="1" i="0" u="none" strike="noStrike" kern="1200" baseline="0" dirty="0" smtClean="0">
                <a:solidFill>
                  <a:schemeClr val="tx1"/>
                </a:solidFill>
                <a:effectLst/>
                <a:latin typeface="+mn-lt"/>
                <a:ea typeface="+mn-ea"/>
                <a:cs typeface="+mn-cs"/>
              </a:rPr>
              <a:t>(</a:t>
            </a:r>
            <a:r>
              <a:rPr lang="fr-FR" sz="1200" b="1" i="0" u="none" strike="noStrike" kern="1200" dirty="0" smtClean="0">
                <a:solidFill>
                  <a:schemeClr val="tx1"/>
                </a:solidFill>
                <a:effectLst/>
                <a:latin typeface="+mn-lt"/>
                <a:ea typeface="+mn-ea"/>
                <a:cs typeface="+mn-cs"/>
              </a:rPr>
              <a:t>en faisant une introduction au progiciel permettant le choix de matériaux),</a:t>
            </a:r>
            <a:r>
              <a:rPr lang="fr-FR" sz="1600" dirty="0" smtClean="0"/>
              <a:t> </a:t>
            </a:r>
          </a:p>
          <a:p>
            <a:r>
              <a:rPr lang="fr-FR" sz="1600" dirty="0" smtClean="0"/>
              <a:t>Démarche</a:t>
            </a:r>
            <a:r>
              <a:rPr lang="fr-FR" sz="1600" baseline="0" dirty="0" smtClean="0"/>
              <a:t> de conception : </a:t>
            </a:r>
          </a:p>
          <a:p>
            <a:r>
              <a:rPr lang="fr-FR" sz="1600" baseline="0" dirty="0" smtClean="0"/>
              <a:t>1) utilisation de CES </a:t>
            </a:r>
            <a:r>
              <a:rPr lang="fr-FR" sz="1600" baseline="0" dirty="0" err="1" smtClean="0"/>
              <a:t>Edu^pack</a:t>
            </a:r>
            <a:r>
              <a:rPr lang="fr-FR" sz="1600" baseline="0" dirty="0" smtClean="0"/>
              <a:t> =&gt; choix d’ une famille de matériaux </a:t>
            </a:r>
          </a:p>
          <a:p>
            <a:r>
              <a:rPr lang="fr-FR" sz="1600" baseline="0" dirty="0" smtClean="0"/>
              <a:t>2) de </a:t>
            </a:r>
            <a:r>
              <a:rPr lang="fr-FR" sz="1600" baseline="0" dirty="0" err="1" smtClean="0"/>
              <a:t>sustaintability</a:t>
            </a:r>
            <a:r>
              <a:rPr lang="fr-FR" sz="1600" baseline="0" dirty="0" smtClean="0"/>
              <a:t> : impact environnemental d’un assemblage donné</a:t>
            </a:r>
          </a:p>
          <a:p>
            <a:r>
              <a:rPr lang="fr-FR" sz="1600" baseline="0" dirty="0" smtClean="0"/>
              <a:t>3) Bilan produit : ACV complète du produit </a:t>
            </a:r>
          </a:p>
          <a:p>
            <a:endParaRPr lang="fr-FR" sz="1600" baseline="0" dirty="0" smtClean="0"/>
          </a:p>
          <a:p>
            <a:r>
              <a:rPr lang="fr-FR" sz="1200" b="1" i="0" u="none" strike="noStrike" kern="1200" dirty="0" smtClean="0">
                <a:solidFill>
                  <a:schemeClr val="tx1"/>
                </a:solidFill>
                <a:effectLst/>
                <a:latin typeface="+mn-lt"/>
                <a:ea typeface="+mn-ea"/>
                <a:cs typeface="+mn-cs"/>
              </a:rPr>
              <a:t>S3 L'objectif de cette séquence est toujours un approfondissement de ce qui est introduit en enseignement transversal,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à la quatrième semaine ici l'enseignement transversal aborde les outils de représentation avec notamment la notion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de croquis et la</a:t>
            </a:r>
            <a:r>
              <a:rPr lang="fr-FR" sz="1200" b="1" i="0" u="none" strike="noStrike" kern="1200" baseline="0" dirty="0" smtClean="0">
                <a:solidFill>
                  <a:schemeClr val="tx1"/>
                </a:solidFill>
                <a:effectLst/>
                <a:latin typeface="+mn-lt"/>
                <a:ea typeface="+mn-ea"/>
                <a:cs typeface="+mn-cs"/>
              </a:rPr>
              <a:t> DAO</a:t>
            </a:r>
            <a:r>
              <a:rPr lang="fr-FR" sz="1200" b="1" i="0" u="none" strike="noStrike" kern="1200" dirty="0" smtClean="0">
                <a:solidFill>
                  <a:schemeClr val="tx1"/>
                </a:solidFill>
                <a:effectLst/>
                <a:latin typeface="+mn-lt"/>
                <a:ea typeface="+mn-ea"/>
                <a:cs typeface="+mn-cs"/>
              </a:rPr>
              <a:t>. </a:t>
            </a:r>
          </a:p>
          <a:p>
            <a:r>
              <a:rPr lang="fr-FR" sz="1200" b="1" i="0" u="none" strike="noStrike" kern="1200" dirty="0" smtClean="0">
                <a:solidFill>
                  <a:schemeClr val="tx1"/>
                </a:solidFill>
                <a:effectLst/>
                <a:latin typeface="+mn-lt"/>
                <a:ea typeface="+mn-ea"/>
                <a:cs typeface="+mn-cs"/>
              </a:rPr>
              <a:t>C'est en donnant ici plus de sens à la notion de Design produit que la séquence commence en découvrant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les deux démarches d'un Designer de produit industriel</a:t>
            </a:r>
            <a:r>
              <a:rPr lang="fr-FR" sz="1200" b="1" i="0" u="none" strike="noStrike" kern="1200" baseline="0" dirty="0" smtClean="0">
                <a:solidFill>
                  <a:schemeClr val="tx1"/>
                </a:solidFill>
                <a:effectLst/>
                <a:latin typeface="+mn-lt"/>
                <a:ea typeface="+mn-ea"/>
                <a:cs typeface="+mn-cs"/>
              </a:rPr>
              <a:t> :</a:t>
            </a:r>
          </a:p>
          <a:p>
            <a:pPr marL="171450" indent="-171450">
              <a:buFontTx/>
              <a:buChar char="-"/>
            </a:pPr>
            <a:r>
              <a:rPr lang="fr-FR" sz="1200" b="1" i="0" u="none" strike="noStrike" kern="1200" baseline="0" dirty="0" smtClean="0">
                <a:solidFill>
                  <a:schemeClr val="tx1"/>
                </a:solidFill>
                <a:effectLst/>
                <a:latin typeface="+mn-lt"/>
                <a:ea typeface="+mn-ea"/>
                <a:cs typeface="+mn-cs"/>
              </a:rPr>
              <a:t>1</a:t>
            </a:r>
            <a:r>
              <a:rPr lang="fr-FR" sz="1200" b="1" i="0" u="none" strike="noStrike" kern="1200" baseline="30000" dirty="0" smtClean="0">
                <a:solidFill>
                  <a:schemeClr val="tx1"/>
                </a:solidFill>
                <a:effectLst/>
                <a:latin typeface="+mn-lt"/>
                <a:ea typeface="+mn-ea"/>
                <a:cs typeface="+mn-cs"/>
              </a:rPr>
              <a:t>ère</a:t>
            </a:r>
            <a:r>
              <a:rPr lang="fr-FR" sz="1200" b="1" i="0" u="none" strike="noStrike" kern="1200" baseline="0" dirty="0" smtClean="0">
                <a:solidFill>
                  <a:schemeClr val="tx1"/>
                </a:solidFill>
                <a:effectLst/>
                <a:latin typeface="+mn-lt"/>
                <a:ea typeface="+mn-ea"/>
                <a:cs typeface="+mn-cs"/>
              </a:rPr>
              <a:t> démarche: le designer se soumet aux contraintes du cahier des charges et de faisabilité de la réalisation (il tient compte de l’état de l’art)</a:t>
            </a:r>
          </a:p>
          <a:p>
            <a:pPr marL="285750" indent="-285750">
              <a:buFontTx/>
              <a:buChar char="-"/>
            </a:pPr>
            <a:r>
              <a:rPr lang="fr-FR" sz="1600" dirty="0" smtClean="0"/>
              <a:t> 2</a:t>
            </a:r>
            <a:r>
              <a:rPr lang="fr-FR" sz="1600" baseline="30000" dirty="0" smtClean="0"/>
              <a:t>ième</a:t>
            </a:r>
            <a:r>
              <a:rPr lang="fr-FR" sz="1600" baseline="0" dirty="0" smtClean="0"/>
              <a:t> démarche : le designer matérialise son idée sans tenir compte de l’état de l’art =&gt; le produit est susceptible de ne pas être réalisable au moment présent. Mais pourra l’être dans le futur avec une évolution des techniques de réalisation. (exemple une chaise de designer dessinée dans les années 60 et réalisée 20 ans plus tard en bois lamellé collé)</a:t>
            </a:r>
            <a:endParaRPr lang="fr-FR" sz="1600"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4</a:t>
            </a:fld>
            <a:endParaRPr lang="fr-FR"/>
          </a:p>
        </p:txBody>
      </p:sp>
    </p:spTree>
    <p:extLst>
      <p:ext uri="{BB962C8B-B14F-4D97-AF65-F5344CB8AC3E}">
        <p14:creationId xmlns:p14="http://schemas.microsoft.com/office/powerpoint/2010/main" val="3012368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baseline="0" dirty="0" smtClean="0">
                <a:solidFill>
                  <a:schemeClr val="tx1"/>
                </a:solidFill>
                <a:latin typeface="+mn-lt"/>
                <a:ea typeface="+mn-ea"/>
                <a:cs typeface="+mn-cs"/>
              </a:rPr>
              <a:t>S 4 L'idée ici est d'aborder 2 procédés d'obtention de pièces :</a:t>
            </a:r>
          </a:p>
          <a:p>
            <a:pPr marL="171450" indent="-171450">
              <a:buFontTx/>
              <a:buChar char="-"/>
            </a:pPr>
            <a:r>
              <a:rPr lang="fr-FR" sz="1200" b="1" i="0" u="none" strike="noStrike" kern="1200" baseline="0" dirty="0" smtClean="0">
                <a:solidFill>
                  <a:schemeClr val="tx1"/>
                </a:solidFill>
                <a:latin typeface="+mn-lt"/>
                <a:ea typeface="+mn-ea"/>
                <a:cs typeface="+mn-cs"/>
              </a:rPr>
              <a:t>l’usinage par enlèvement de matière (stage d’</a:t>
            </a:r>
            <a:r>
              <a:rPr lang="fr-FR" sz="1200" b="1" i="0" u="none" strike="noStrike" kern="1200" baseline="0" dirty="0" err="1" smtClean="0">
                <a:solidFill>
                  <a:schemeClr val="tx1"/>
                </a:solidFill>
                <a:latin typeface="+mn-lt"/>
                <a:ea typeface="+mn-ea"/>
                <a:cs typeface="+mn-cs"/>
              </a:rPr>
              <a:t>observation+video</a:t>
            </a:r>
            <a:r>
              <a:rPr lang="fr-FR" sz="1200" b="1" i="0" u="none" strike="noStrike" kern="1200" baseline="0" dirty="0" smtClean="0">
                <a:solidFill>
                  <a:schemeClr val="tx1"/>
                </a:solidFill>
                <a:latin typeface="+mn-lt"/>
                <a:ea typeface="+mn-ea"/>
                <a:cs typeface="+mn-cs"/>
              </a:rPr>
              <a:t>, activité pratique de modélisation d’un pièce, de simulation FAO, et suivie de réalisation sur centre d’usinage)</a:t>
            </a:r>
          </a:p>
          <a:p>
            <a:pPr marL="171450" indent="-171450">
              <a:buFontTx/>
              <a:buChar char="-"/>
            </a:pPr>
            <a:r>
              <a:rPr lang="fr-FR" sz="1200" b="1" i="0" u="none" strike="noStrike" kern="1200" baseline="0" dirty="0" smtClean="0">
                <a:solidFill>
                  <a:schemeClr val="tx1"/>
                </a:solidFill>
                <a:latin typeface="+mn-lt"/>
                <a:ea typeface="+mn-ea"/>
                <a:cs typeface="+mn-cs"/>
              </a:rPr>
              <a:t>Le moulage par injection plastique (modélisation de la même pièce, observation du fonctionnement d’une presse d’injection plastique réelle + </a:t>
            </a:r>
            <a:r>
              <a:rPr lang="fr-FR" sz="1200" b="1" i="0" u="none" strike="noStrike" kern="1200" baseline="0" dirty="0" err="1" smtClean="0">
                <a:solidFill>
                  <a:schemeClr val="tx1"/>
                </a:solidFill>
                <a:latin typeface="+mn-lt"/>
                <a:ea typeface="+mn-ea"/>
                <a:cs typeface="+mn-cs"/>
              </a:rPr>
              <a:t>video</a:t>
            </a:r>
            <a:r>
              <a:rPr lang="fr-FR" sz="1200" b="1" i="0" u="none" strike="noStrike" kern="1200" baseline="0" dirty="0" smtClean="0">
                <a:solidFill>
                  <a:schemeClr val="tx1"/>
                </a:solidFill>
                <a:latin typeface="+mn-lt"/>
                <a:ea typeface="+mn-ea"/>
                <a:cs typeface="+mn-cs"/>
              </a:rPr>
              <a:t>) </a:t>
            </a:r>
          </a:p>
          <a:p>
            <a:pPr marL="0" indent="0">
              <a:buFontTx/>
              <a:buNone/>
            </a:pPr>
            <a:endParaRPr lang="fr-FR" sz="1200" b="1" i="0" u="none" strike="noStrike" kern="1200" baseline="0" dirty="0" smtClean="0">
              <a:solidFill>
                <a:schemeClr val="tx1"/>
              </a:solidFill>
              <a:latin typeface="+mn-lt"/>
              <a:ea typeface="+mn-ea"/>
              <a:cs typeface="+mn-cs"/>
            </a:endParaRPr>
          </a:p>
          <a:p>
            <a:pPr marL="0" indent="0">
              <a:buFontTx/>
              <a:buNone/>
            </a:pPr>
            <a:r>
              <a:rPr lang="fr-FR" sz="1200" b="1" i="0" u="none" strike="noStrike" kern="1200" baseline="0" dirty="0" smtClean="0">
                <a:solidFill>
                  <a:schemeClr val="tx1"/>
                </a:solidFill>
                <a:latin typeface="+mn-lt"/>
                <a:ea typeface="+mn-ea"/>
                <a:cs typeface="+mn-cs"/>
              </a:rPr>
              <a:t>De façon à comparer les 2 procédés (les seuils de rentabilité, les propriétés propres, les limites…)  </a:t>
            </a:r>
          </a:p>
          <a:p>
            <a:pPr marL="0" indent="0">
              <a:buFontTx/>
              <a:buNone/>
            </a:pPr>
            <a:r>
              <a:rPr lang="fr-FR" sz="1200" b="1" i="0" u="none" strike="noStrike" kern="1200" baseline="0" dirty="0" smtClean="0">
                <a:solidFill>
                  <a:schemeClr val="tx1"/>
                </a:solidFill>
                <a:latin typeface="+mn-lt"/>
                <a:ea typeface="+mn-ea"/>
                <a:cs typeface="+mn-cs"/>
              </a:rPr>
              <a:t>  et de sorte à pouvoir mener le premier mini-projet en réinvestissant une parties des connaissances acquises dans cette séquence. Cette séquence est indépendante</a:t>
            </a:r>
          </a:p>
          <a:p>
            <a:r>
              <a:rPr lang="fr-FR" sz="1200" b="1" i="0" u="none" strike="noStrike" kern="1200" baseline="0" dirty="0" smtClean="0">
                <a:solidFill>
                  <a:schemeClr val="tx1"/>
                </a:solidFill>
                <a:latin typeface="+mn-lt"/>
                <a:ea typeface="+mn-ea"/>
                <a:cs typeface="+mn-cs"/>
              </a:rPr>
              <a:t>de l'enseignement transversal ici.</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5</a:t>
            </a:fld>
            <a:endParaRPr lang="fr-FR"/>
          </a:p>
        </p:txBody>
      </p:sp>
    </p:spTree>
    <p:extLst>
      <p:ext uri="{BB962C8B-B14F-4D97-AF65-F5344CB8AC3E}">
        <p14:creationId xmlns:p14="http://schemas.microsoft.com/office/powerpoint/2010/main" val="2882931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dirty="0" smtClean="0">
                <a:solidFill>
                  <a:schemeClr val="tx1"/>
                </a:solidFill>
                <a:effectLst/>
                <a:latin typeface="+mn-lt"/>
                <a:ea typeface="+mn-ea"/>
                <a:cs typeface="+mn-cs"/>
              </a:rPr>
              <a:t>S6 : Toujours en accompagnement de l'enseignement transversal, cette séquence permet aux élèves de découvrir comment se construit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le modèle cinématique  d'un mécanisme. A travers des activités de démontage et en utilisant le modeleur volumique on parcours ici les différentes étapes permettant de construire un schéma cinématique ou structurel d'un mécanisme. </a:t>
            </a:r>
          </a:p>
          <a:p>
            <a:r>
              <a:rPr lang="fr-FR" sz="1200" b="1" i="0" u="none" strike="noStrike" kern="1200" dirty="0" smtClean="0">
                <a:solidFill>
                  <a:schemeClr val="tx1"/>
                </a:solidFill>
                <a:effectLst/>
                <a:latin typeface="+mn-lt"/>
                <a:ea typeface="+mn-ea"/>
                <a:cs typeface="+mn-cs"/>
              </a:rPr>
              <a:t>Il faut veiller à multiplier les supports et les solutions technologiques liées notamment à la transmission et la transformation de mouvement.</a:t>
            </a:r>
            <a:r>
              <a:rPr lang="fr-FR" dirty="0" smtClean="0"/>
              <a:t> </a:t>
            </a:r>
          </a:p>
          <a:p>
            <a:endParaRPr lang="fr-FR" dirty="0" smtClean="0"/>
          </a:p>
          <a:p>
            <a:r>
              <a:rPr lang="fr-FR" sz="1200" b="1" i="0" u="none" strike="noStrike" kern="1200" dirty="0" smtClean="0">
                <a:solidFill>
                  <a:schemeClr val="tx1"/>
                </a:solidFill>
                <a:effectLst/>
                <a:latin typeface="+mn-lt"/>
                <a:ea typeface="+mn-ea"/>
                <a:cs typeface="+mn-cs"/>
              </a:rPr>
              <a:t>S7 : Cette séquence est indépendante de l'enseignement transversal, elle va dans la continuité de la séquence précédente et va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permettre à l'élève de poursuivre dans la modélisation du réel en abordant l'étude des mouvements de solides. On pourra ici</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commencer à utiliser des logiciels de simulation </a:t>
            </a:r>
          </a:p>
          <a:p>
            <a:r>
              <a:rPr lang="fr-FR" sz="1200" b="1" i="0" u="none" strike="noStrike" kern="1200" dirty="0" smtClean="0">
                <a:solidFill>
                  <a:schemeClr val="tx1"/>
                </a:solidFill>
                <a:effectLst/>
                <a:latin typeface="+mn-lt"/>
                <a:ea typeface="+mn-ea"/>
                <a:cs typeface="+mn-cs"/>
              </a:rPr>
              <a:t>afin de dominer rapidement les notions de bases de la cinématique</a:t>
            </a:r>
            <a:r>
              <a:rPr lang="fr-FR" sz="1200" b="1" i="0" u="none" strike="noStrike" kern="1200" baseline="0" dirty="0" smtClean="0">
                <a:solidFill>
                  <a:schemeClr val="tx1"/>
                </a:solidFill>
                <a:effectLst/>
                <a:latin typeface="+mn-lt"/>
                <a:ea typeface="+mn-ea"/>
                <a:cs typeface="+mn-cs"/>
              </a:rPr>
              <a:t> (trajectoire, vitesse, accélération et leur modèle associé)</a:t>
            </a:r>
          </a:p>
          <a:p>
            <a:endParaRPr lang="fr-FR" sz="1200" b="1" i="0" u="none" strike="noStrike" kern="1200" baseline="0" dirty="0" smtClean="0">
              <a:solidFill>
                <a:schemeClr val="tx1"/>
              </a:solidFill>
              <a:effectLst/>
              <a:latin typeface="+mn-lt"/>
              <a:ea typeface="+mn-ea"/>
              <a:cs typeface="+mn-cs"/>
            </a:endParaRPr>
          </a:p>
          <a:p>
            <a:r>
              <a:rPr lang="fr-FR" sz="1200" b="1" i="0" u="none" strike="noStrike" kern="1200" baseline="0" dirty="0" smtClean="0">
                <a:solidFill>
                  <a:schemeClr val="tx1"/>
                </a:solidFill>
                <a:effectLst/>
                <a:latin typeface="+mn-lt"/>
                <a:ea typeface="+mn-ea"/>
                <a:cs typeface="+mn-cs"/>
              </a:rPr>
              <a:t>Approche inductive avec le logiciel de simulation afin que l’élève visualise les notions précédentes.</a:t>
            </a:r>
          </a:p>
          <a:p>
            <a:r>
              <a:rPr lang="fr-FR" sz="1200" b="1" i="0" u="none" strike="noStrike" kern="1200" baseline="0" dirty="0" smtClean="0">
                <a:solidFill>
                  <a:schemeClr val="tx1"/>
                </a:solidFill>
                <a:effectLst/>
                <a:latin typeface="+mn-lt"/>
                <a:ea typeface="+mn-ea"/>
                <a:cs typeface="+mn-cs"/>
              </a:rPr>
              <a:t> </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6</a:t>
            </a:fld>
            <a:endParaRPr lang="fr-FR"/>
          </a:p>
        </p:txBody>
      </p:sp>
    </p:spTree>
    <p:extLst>
      <p:ext uri="{BB962C8B-B14F-4D97-AF65-F5344CB8AC3E}">
        <p14:creationId xmlns:p14="http://schemas.microsoft.com/office/powerpoint/2010/main" val="3216504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dirty="0" smtClean="0">
                <a:solidFill>
                  <a:schemeClr val="tx1"/>
                </a:solidFill>
                <a:effectLst/>
                <a:latin typeface="+mn-lt"/>
                <a:ea typeface="+mn-ea"/>
                <a:cs typeface="+mn-cs"/>
              </a:rPr>
              <a:t>S8 Cette séquence se veut en continuité avec la précédente, on aborde ici surtout les solutions de transformation de mouvements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avec l'étude du mouvement plan. Là aussi on pourra utiliser le logiciel de simulation notamment en réinvestissant les supports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traités lors de la modélisation des assemblages</a:t>
            </a:r>
            <a:r>
              <a:rPr lang="fr-FR" sz="1200" b="1" i="0" u="none" strike="noStrike" kern="1200" smtClean="0">
                <a:solidFill>
                  <a:schemeClr val="tx1"/>
                </a:solidFill>
                <a:effectLst/>
                <a:latin typeface="+mn-lt"/>
                <a:ea typeface="+mn-ea"/>
                <a:cs typeface="+mn-cs"/>
              </a:rPr>
              <a:t>. DIfférentes </a:t>
            </a:r>
            <a:r>
              <a:rPr lang="fr-FR" sz="1200" b="1" i="0" u="none" strike="noStrike" kern="1200" dirty="0" smtClean="0">
                <a:solidFill>
                  <a:schemeClr val="tx1"/>
                </a:solidFill>
                <a:effectLst/>
                <a:latin typeface="+mn-lt"/>
                <a:ea typeface="+mn-ea"/>
                <a:cs typeface="+mn-cs"/>
              </a:rPr>
              <a:t>simulations de comportements cinématique pourront être effectuées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à partir de modèles définis dans les séquences précédentes.(Exemple:  essuie-glace </a:t>
            </a:r>
            <a:r>
              <a:rPr lang="fr-FR" sz="1200" b="1" i="0" u="none" strike="noStrike" kern="1200" dirty="0" err="1" smtClean="0">
                <a:solidFill>
                  <a:schemeClr val="tx1"/>
                </a:solidFill>
                <a:effectLst/>
                <a:latin typeface="+mn-lt"/>
                <a:ea typeface="+mn-ea"/>
                <a:cs typeface="+mn-cs"/>
              </a:rPr>
              <a:t>mercedes</a:t>
            </a:r>
            <a:r>
              <a:rPr lang="fr-FR" sz="1200" b="1" i="0" u="none" strike="noStrike" kern="1200" dirty="0" smtClean="0">
                <a:solidFill>
                  <a:schemeClr val="tx1"/>
                </a:solidFill>
                <a:effectLst/>
                <a:latin typeface="+mn-lt"/>
                <a:ea typeface="+mn-ea"/>
                <a:cs typeface="+mn-cs"/>
              </a:rPr>
              <a:t>, ponceuse à vibrations...) </a:t>
            </a:r>
          </a:p>
          <a:p>
            <a:endParaRPr lang="fr-FR" sz="1200" b="1" i="0" u="none" strike="noStrike" kern="1200" dirty="0" smtClean="0">
              <a:solidFill>
                <a:schemeClr val="tx1"/>
              </a:solidFill>
              <a:effectLst/>
              <a:latin typeface="+mn-lt"/>
              <a:ea typeface="+mn-ea"/>
              <a:cs typeface="+mn-cs"/>
            </a:endParaRPr>
          </a:p>
          <a:p>
            <a:r>
              <a:rPr lang="fr-FR" sz="1200" b="1" i="0" u="none" strike="noStrike" kern="1200" smtClean="0">
                <a:solidFill>
                  <a:schemeClr val="tx1"/>
                </a:solidFill>
                <a:effectLst/>
                <a:latin typeface="+mn-lt"/>
                <a:ea typeface="+mn-ea"/>
                <a:cs typeface="+mn-cs"/>
              </a:rPr>
              <a:t>Cette </a:t>
            </a:r>
            <a:r>
              <a:rPr lang="fr-FR" sz="1200" b="1" i="0" u="none" strike="noStrike" kern="1200" dirty="0" smtClean="0">
                <a:solidFill>
                  <a:schemeClr val="tx1"/>
                </a:solidFill>
                <a:effectLst/>
                <a:latin typeface="+mn-lt"/>
                <a:ea typeface="+mn-ea"/>
                <a:cs typeface="+mn-cs"/>
              </a:rPr>
              <a:t>séquence est placée juste avant le deuxième mini-projet afin de permettre un réinvestissement immédiat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(on pourra traiter des études statiques </a:t>
            </a:r>
            <a:r>
              <a:rPr lang="fr-FR" sz="1200" b="1" i="0" u="none" strike="noStrike" kern="1200" dirty="0" err="1" smtClean="0">
                <a:solidFill>
                  <a:schemeClr val="tx1"/>
                </a:solidFill>
                <a:effectLst/>
                <a:latin typeface="+mn-lt"/>
                <a:ea typeface="+mn-ea"/>
                <a:cs typeface="+mn-cs"/>
              </a:rPr>
              <a:t>multipositions</a:t>
            </a:r>
            <a:r>
              <a:rPr lang="fr-FR" sz="1200" b="1" i="0" u="none" strike="noStrike" kern="1200" dirty="0" smtClean="0">
                <a:solidFill>
                  <a:schemeClr val="tx1"/>
                </a:solidFill>
                <a:effectLst/>
                <a:latin typeface="+mn-lt"/>
                <a:ea typeface="+mn-ea"/>
                <a:cs typeface="+mn-cs"/>
              </a:rPr>
              <a:t> notamment); cette séquence est en lien avec l'enseignement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transversal et se veut un </a:t>
            </a:r>
            <a:r>
              <a:rPr lang="fr-FR" sz="1200" b="1" i="0" u="none" strike="noStrike" kern="1200" dirty="0" err="1" smtClean="0">
                <a:solidFill>
                  <a:schemeClr val="tx1"/>
                </a:solidFill>
                <a:effectLst/>
                <a:latin typeface="+mn-lt"/>
                <a:ea typeface="+mn-ea"/>
                <a:cs typeface="+mn-cs"/>
              </a:rPr>
              <a:t>approndissement</a:t>
            </a:r>
            <a:r>
              <a:rPr lang="fr-FR" sz="1200" b="1" i="0" u="none" strike="noStrike" kern="1200" dirty="0" smtClean="0">
                <a:solidFill>
                  <a:schemeClr val="tx1"/>
                </a:solidFill>
                <a:effectLst/>
                <a:latin typeface="+mn-lt"/>
                <a:ea typeface="+mn-ea"/>
                <a:cs typeface="+mn-cs"/>
              </a:rPr>
              <a:t>. ici aussi l'utilisation de logiciel de simulation est utile à la réussite </a:t>
            </a:r>
            <a:br>
              <a:rPr lang="fr-FR" sz="1200" b="1" i="0" u="none" strike="noStrike" kern="1200" dirty="0" smtClean="0">
                <a:solidFill>
                  <a:schemeClr val="tx1"/>
                </a:solidFill>
                <a:effectLst/>
                <a:latin typeface="+mn-lt"/>
                <a:ea typeface="+mn-ea"/>
                <a:cs typeface="+mn-cs"/>
              </a:rPr>
            </a:br>
            <a:r>
              <a:rPr lang="fr-FR" sz="1200" b="1" i="0" u="none" strike="noStrike" kern="1200" dirty="0" smtClean="0">
                <a:solidFill>
                  <a:schemeClr val="tx1"/>
                </a:solidFill>
                <a:effectLst/>
                <a:latin typeface="+mn-lt"/>
                <a:ea typeface="+mn-ea"/>
                <a:cs typeface="+mn-cs"/>
              </a:rPr>
              <a:t>des élèves,</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7</a:t>
            </a:fld>
            <a:endParaRPr lang="fr-FR"/>
          </a:p>
        </p:txBody>
      </p:sp>
    </p:spTree>
    <p:extLst>
      <p:ext uri="{BB962C8B-B14F-4D97-AF65-F5344CB8AC3E}">
        <p14:creationId xmlns:p14="http://schemas.microsoft.com/office/powerpoint/2010/main" val="48143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u="none" strike="noStrike" kern="1200" dirty="0" smtClean="0">
                <a:solidFill>
                  <a:schemeClr val="tx1"/>
                </a:solidFill>
                <a:effectLst/>
                <a:latin typeface="+mn-lt"/>
                <a:ea typeface="+mn-ea"/>
                <a:cs typeface="+mn-cs"/>
              </a:rPr>
              <a:t>On veut ici faire vivre aux élèves les étapes complémentaires du cycle de conception d'un produit par rapport au premier mini-projet. </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On part d'un robot marcheur (jouet d’enfant existant avec sa maquette numérique </a:t>
            </a:r>
          </a:p>
          <a:p>
            <a:r>
              <a:rPr lang="fr-FR" sz="1200" b="1" i="0" u="none" strike="noStrike" kern="1200" dirty="0" smtClean="0">
                <a:solidFill>
                  <a:schemeClr val="tx1"/>
                </a:solidFill>
                <a:effectLst/>
                <a:latin typeface="+mn-lt"/>
                <a:ea typeface="+mn-ea"/>
                <a:cs typeface="+mn-cs"/>
              </a:rPr>
              <a:t>+ contexte</a:t>
            </a:r>
            <a:r>
              <a:rPr lang="fr-FR" sz="1200" b="1" i="0" u="none" strike="noStrike" kern="1200" baseline="0" dirty="0" smtClean="0">
                <a:solidFill>
                  <a:schemeClr val="tx1"/>
                </a:solidFill>
                <a:effectLst/>
                <a:latin typeface="+mn-lt"/>
                <a:ea typeface="+mn-ea"/>
                <a:cs typeface="+mn-cs"/>
              </a:rPr>
              <a:t> : l’enfant qui joue avec</a:t>
            </a:r>
          </a:p>
          <a:p>
            <a:r>
              <a:rPr lang="fr-FR" sz="1200" b="1" i="0" u="none" strike="noStrike" kern="1200" baseline="0" dirty="0" smtClean="0">
                <a:solidFill>
                  <a:schemeClr val="tx1"/>
                </a:solidFill>
                <a:effectLst/>
                <a:latin typeface="+mn-lt"/>
                <a:ea typeface="+mn-ea"/>
                <a:cs typeface="+mn-cs"/>
              </a:rPr>
              <a:t>Problèmes qui se posent (fragilité des jambes, manque d’équilibre sur une pente (celle d’un classeur), </a:t>
            </a:r>
            <a:r>
              <a:rPr lang="fr-FR" sz="1200" b="1" i="0" u="none" strike="noStrike" kern="1200" baseline="0" dirty="0" err="1" smtClean="0">
                <a:solidFill>
                  <a:schemeClr val="tx1"/>
                </a:solidFill>
                <a:effectLst/>
                <a:latin typeface="+mn-lt"/>
                <a:ea typeface="+mn-ea"/>
                <a:cs typeface="+mn-cs"/>
              </a:rPr>
              <a:t>pb</a:t>
            </a:r>
            <a:r>
              <a:rPr lang="fr-FR" sz="1200" b="1" i="0" u="none" strike="noStrike" kern="1200" baseline="0" dirty="0" smtClean="0">
                <a:solidFill>
                  <a:schemeClr val="tx1"/>
                </a:solidFill>
                <a:effectLst/>
                <a:latin typeface="+mn-lt"/>
                <a:ea typeface="+mn-ea"/>
                <a:cs typeface="+mn-cs"/>
              </a:rPr>
              <a:t> de réglage du jeu dans les guidages en rotation )</a:t>
            </a:r>
          </a:p>
          <a:p>
            <a:r>
              <a:rPr lang="fr-FR" sz="1200" b="1" i="0" u="none" strike="noStrike" kern="1200" baseline="0" dirty="0" smtClean="0">
                <a:solidFill>
                  <a:schemeClr val="tx1"/>
                </a:solidFill>
                <a:effectLst/>
                <a:latin typeface="+mn-lt"/>
                <a:ea typeface="+mn-ea"/>
                <a:cs typeface="+mn-cs"/>
              </a:rPr>
              <a:t>=&gt; Besoin énoncés par les élèves</a:t>
            </a:r>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a:t>
            </a:r>
            <a:r>
              <a:rPr lang="fr-FR" sz="1200" b="1" i="0" u="none" strike="noStrike" kern="1200" baseline="0" dirty="0" smtClean="0">
                <a:solidFill>
                  <a:schemeClr val="tx1"/>
                </a:solidFill>
                <a:effectLst/>
                <a:latin typeface="+mn-lt"/>
                <a:ea typeface="+mn-ea"/>
                <a:cs typeface="+mn-cs"/>
              </a:rPr>
              <a:t> </a:t>
            </a:r>
            <a:r>
              <a:rPr lang="fr-FR" sz="1200" b="1" i="0" u="none" strike="noStrike" kern="1200" baseline="0" dirty="0" err="1" smtClean="0">
                <a:solidFill>
                  <a:schemeClr val="tx1"/>
                </a:solidFill>
                <a:effectLst/>
                <a:latin typeface="+mn-lt"/>
                <a:ea typeface="+mn-ea"/>
                <a:cs typeface="+mn-cs"/>
              </a:rPr>
              <a:t>pb</a:t>
            </a:r>
            <a:r>
              <a:rPr lang="fr-FR" sz="1200" b="1" i="0" u="none" strike="noStrike" kern="1200" baseline="0" dirty="0" smtClean="0">
                <a:solidFill>
                  <a:schemeClr val="tx1"/>
                </a:solidFill>
                <a:effectLst/>
                <a:latin typeface="+mn-lt"/>
                <a:ea typeface="+mn-ea"/>
                <a:cs typeface="+mn-cs"/>
              </a:rPr>
              <a:t> de recyclage : trop de pièces !</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et on désire:</a:t>
            </a:r>
          </a:p>
          <a:p>
            <a:r>
              <a:rPr lang="fr-FR" sz="1200" b="1" i="0" u="none" strike="noStrike" kern="1200" dirty="0" smtClean="0">
                <a:solidFill>
                  <a:schemeClr val="tx1"/>
                </a:solidFill>
                <a:effectLst/>
                <a:latin typeface="+mn-lt"/>
                <a:ea typeface="+mn-ea"/>
                <a:cs typeface="+mn-cs"/>
              </a:rPr>
              <a:t>-  modifier l'amplitude de la marche du robot (amplitude du pas, hauteur du pas) </a:t>
            </a:r>
          </a:p>
          <a:p>
            <a:r>
              <a:rPr lang="fr-FR" sz="1200" b="1" i="0" u="none" strike="noStrike" kern="1200" dirty="0" smtClean="0">
                <a:solidFill>
                  <a:schemeClr val="tx1"/>
                </a:solidFill>
                <a:effectLst/>
                <a:latin typeface="+mn-lt"/>
                <a:ea typeface="+mn-ea"/>
                <a:cs typeface="+mn-cs"/>
              </a:rPr>
              <a:t>- ainsi qu'accroître la stabilité du robot en abaissant son centre de gravité. </a:t>
            </a:r>
          </a:p>
          <a:p>
            <a:pPr marL="171450" indent="-171450">
              <a:buFontTx/>
              <a:buChar char="-"/>
            </a:pPr>
            <a:r>
              <a:rPr lang="fr-FR" sz="1200" b="1" i="0" u="none" strike="noStrike" kern="1200" dirty="0" smtClean="0">
                <a:solidFill>
                  <a:schemeClr val="tx1"/>
                </a:solidFill>
                <a:effectLst/>
                <a:latin typeface="+mn-lt"/>
                <a:ea typeface="+mn-ea"/>
                <a:cs typeface="+mn-cs"/>
              </a:rPr>
              <a:t>Revoir les guidages</a:t>
            </a:r>
          </a:p>
          <a:p>
            <a:pPr marL="171450" indent="-171450">
              <a:buFontTx/>
              <a:buChar char="-"/>
            </a:pPr>
            <a:r>
              <a:rPr lang="fr-FR" sz="1200" b="1" i="0" u="none" strike="noStrike" kern="1200" dirty="0" smtClean="0">
                <a:solidFill>
                  <a:schemeClr val="tx1"/>
                </a:solidFill>
                <a:effectLst/>
                <a:latin typeface="+mn-lt"/>
                <a:ea typeface="+mn-ea"/>
                <a:cs typeface="+mn-cs"/>
              </a:rPr>
              <a:t>Réduire le nombre de</a:t>
            </a:r>
            <a:r>
              <a:rPr lang="fr-FR" sz="1200" b="1" i="0" u="none" strike="noStrike" kern="1200" baseline="0" dirty="0" smtClean="0">
                <a:solidFill>
                  <a:schemeClr val="tx1"/>
                </a:solidFill>
                <a:effectLst/>
                <a:latin typeface="+mn-lt"/>
                <a:ea typeface="+mn-ea"/>
                <a:cs typeface="+mn-cs"/>
              </a:rPr>
              <a:t> pièces</a:t>
            </a:r>
            <a:endParaRPr lang="fr-FR" sz="1200" b="1" i="0" u="none" strike="noStrike" kern="1200" dirty="0" smtClean="0">
              <a:solidFill>
                <a:schemeClr val="tx1"/>
              </a:solidFill>
              <a:effectLst/>
              <a:latin typeface="+mn-lt"/>
              <a:ea typeface="+mn-ea"/>
              <a:cs typeface="+mn-cs"/>
            </a:endParaRP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A partir d'un cahier des charges les élèves auront à mener une analyse fonctionnelle et structurelle du produit afin de déterminer les paramètres influents liés à la marche du robot; </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Ils auront alors à reconcevoir la chaîne de transmission de mouvement (en utilisant des méthodes de créativité) </a:t>
            </a:r>
          </a:p>
          <a:p>
            <a:r>
              <a:rPr lang="fr-FR" sz="1200" b="1" i="0" u="none" strike="noStrike" kern="1200" dirty="0" smtClean="0">
                <a:solidFill>
                  <a:schemeClr val="tx1"/>
                </a:solidFill>
                <a:effectLst/>
                <a:latin typeface="+mn-lt"/>
                <a:ea typeface="+mn-ea"/>
                <a:cs typeface="+mn-cs"/>
              </a:rPr>
              <a:t>À reconcevoir certaines pièces =&gt; un corps en une seule pièce, une jambe en une seule</a:t>
            </a:r>
            <a:r>
              <a:rPr lang="fr-FR" sz="1200" b="1" i="0" u="none" strike="noStrike" kern="1200" baseline="0" dirty="0" smtClean="0">
                <a:solidFill>
                  <a:schemeClr val="tx1"/>
                </a:solidFill>
                <a:effectLst/>
                <a:latin typeface="+mn-lt"/>
                <a:ea typeface="+mn-ea"/>
                <a:cs typeface="+mn-cs"/>
              </a:rPr>
              <a:t> pièce </a:t>
            </a:r>
            <a:r>
              <a:rPr lang="fr-FR" sz="1200" b="1" i="0" u="none" strike="noStrike" kern="1200" dirty="0" smtClean="0">
                <a:solidFill>
                  <a:schemeClr val="tx1"/>
                </a:solidFill>
                <a:effectLst/>
                <a:latin typeface="+mn-lt"/>
                <a:ea typeface="+mn-ea"/>
                <a:cs typeface="+mn-cs"/>
              </a:rPr>
              <a:t>(découverte d’un autre procédé</a:t>
            </a:r>
            <a:r>
              <a:rPr lang="fr-FR" sz="1200" b="1" i="0" u="none" strike="noStrike" kern="1200" baseline="0" dirty="0" smtClean="0">
                <a:solidFill>
                  <a:schemeClr val="tx1"/>
                </a:solidFill>
                <a:effectLst/>
                <a:latin typeface="+mn-lt"/>
                <a:ea typeface="+mn-ea"/>
                <a:cs typeface="+mn-cs"/>
              </a:rPr>
              <a:t> de mise en forme : le pliage et le découpage des </a:t>
            </a:r>
            <a:r>
              <a:rPr lang="fr-FR" sz="1200" b="1" i="0" u="none" strike="noStrike" kern="1200" baseline="0" dirty="0" err="1" smtClean="0">
                <a:solidFill>
                  <a:schemeClr val="tx1"/>
                </a:solidFill>
                <a:effectLst/>
                <a:latin typeface="+mn-lt"/>
                <a:ea typeface="+mn-ea"/>
                <a:cs typeface="+mn-cs"/>
              </a:rPr>
              <a:t>toles</a:t>
            </a:r>
            <a:r>
              <a:rPr lang="fr-FR" sz="1200" b="1" i="0" u="none" strike="noStrike" kern="1200" baseline="0" dirty="0" smtClean="0">
                <a:solidFill>
                  <a:schemeClr val="tx1"/>
                </a:solidFill>
                <a:effectLst/>
                <a:latin typeface="+mn-lt"/>
                <a:ea typeface="+mn-ea"/>
                <a:cs typeface="+mn-cs"/>
              </a:rPr>
              <a:t>)</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et à prototyper leur pièces (par prototypage rapide ou par usinage traditionnel) </a:t>
            </a:r>
          </a:p>
          <a:p>
            <a:r>
              <a:rPr lang="fr-FR" sz="1200" b="1" i="0" u="none" strike="noStrike" kern="1200" dirty="0" smtClean="0">
                <a:solidFill>
                  <a:schemeClr val="tx1"/>
                </a:solidFill>
                <a:effectLst/>
                <a:latin typeface="+mn-lt"/>
                <a:ea typeface="+mn-ea"/>
                <a:cs typeface="+mn-cs"/>
              </a:rPr>
              <a:t>afin d'intégrer ces pièces au robot et par essais et mesures valider leur conception par rapport au cahier des charges.</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Les élèves vivront de fait les phases de conception préliminaire et détaillée du produit ainsi que la réalisation, l'intégration et la validation de leur conception. </a:t>
            </a:r>
          </a:p>
          <a:p>
            <a:endParaRPr lang="fr-FR" sz="1200" b="1" i="0" u="none" strike="noStrike" kern="1200" dirty="0" smtClean="0">
              <a:solidFill>
                <a:schemeClr val="tx1"/>
              </a:solidFill>
              <a:effectLst/>
              <a:latin typeface="+mn-lt"/>
              <a:ea typeface="+mn-ea"/>
              <a:cs typeface="+mn-cs"/>
            </a:endParaRPr>
          </a:p>
          <a:p>
            <a:r>
              <a:rPr lang="fr-FR" sz="1200" b="1" i="0" u="none" strike="noStrike" kern="1200" dirty="0" smtClean="0">
                <a:solidFill>
                  <a:schemeClr val="tx1"/>
                </a:solidFill>
                <a:effectLst/>
                <a:latin typeface="+mn-lt"/>
                <a:ea typeface="+mn-ea"/>
                <a:cs typeface="+mn-cs"/>
              </a:rPr>
              <a:t>Tout comme dans le premier projet un dossier est réalisé, servant à la construction de leur diaporama pour les différentes revues de projet.</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8</a:t>
            </a:fld>
            <a:endParaRPr lang="fr-FR"/>
          </a:p>
        </p:txBody>
      </p:sp>
    </p:spTree>
    <p:extLst>
      <p:ext uri="{BB962C8B-B14F-4D97-AF65-F5344CB8AC3E}">
        <p14:creationId xmlns:p14="http://schemas.microsoft.com/office/powerpoint/2010/main" val="3552481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On impose aux élèves de travailler</a:t>
            </a:r>
            <a:r>
              <a:rPr lang="fr-FR" baseline="0" dirty="0" smtClean="0"/>
              <a:t> sur une solution de guidage en rotation</a:t>
            </a:r>
          </a:p>
          <a:p>
            <a:r>
              <a:rPr lang="fr-FR" baseline="0" dirty="0" smtClean="0"/>
              <a:t>Car c’est la liaison la plus fréquemment rencontrée dans les systèmes</a:t>
            </a:r>
          </a:p>
          <a:p>
            <a:r>
              <a:rPr lang="fr-FR" baseline="0" dirty="0" smtClean="0"/>
              <a:t>De plus ils auront sans nul doute à en réaliser une lors d’autres projets </a:t>
            </a:r>
          </a:p>
          <a:p>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12</a:t>
            </a:fld>
            <a:endParaRPr lang="fr-FR"/>
          </a:p>
        </p:txBody>
      </p:sp>
    </p:spTree>
    <p:extLst>
      <p:ext uri="{BB962C8B-B14F-4D97-AF65-F5344CB8AC3E}">
        <p14:creationId xmlns:p14="http://schemas.microsoft.com/office/powerpoint/2010/main" val="162272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Bilan succinct des points + et – rencontrés  </a:t>
            </a:r>
          </a:p>
          <a:p>
            <a:r>
              <a:rPr lang="fr-FR" dirty="0" smtClean="0"/>
              <a:t>Lycée </a:t>
            </a:r>
            <a:r>
              <a:rPr lang="fr-FR" dirty="0" err="1" smtClean="0"/>
              <a:t>B.Pascal</a:t>
            </a:r>
            <a:r>
              <a:rPr lang="fr-FR" baseline="0" dirty="0" smtClean="0"/>
              <a:t> de Rouen et Lycée </a:t>
            </a:r>
            <a:r>
              <a:rPr lang="fr-FR" baseline="0" dirty="0" err="1" smtClean="0"/>
              <a:t>J.Prévert</a:t>
            </a:r>
            <a:r>
              <a:rPr lang="fr-FR" baseline="0" dirty="0" smtClean="0"/>
              <a:t> de Pont </a:t>
            </a:r>
            <a:r>
              <a:rPr lang="fr-FR" baseline="0" dirty="0" err="1" smtClean="0"/>
              <a:t>Audemer</a:t>
            </a:r>
            <a:endParaRPr lang="fr-FR" baseline="0" dirty="0" smtClean="0"/>
          </a:p>
          <a:p>
            <a:endParaRPr lang="fr-FR" baseline="0" dirty="0" smtClean="0"/>
          </a:p>
          <a:p>
            <a:pPr marL="400050" lvl="1" indent="0">
              <a:buNone/>
            </a:pPr>
            <a:r>
              <a:rPr lang="fr-FR" sz="1800" dirty="0" smtClean="0">
                <a:solidFill>
                  <a:schemeClr val="tx1">
                    <a:lumMod val="50000"/>
                    <a:lumOff val="50000"/>
                  </a:schemeClr>
                </a:solidFill>
              </a:rPr>
              <a:t>=&gt; Ce qu’il s’est parfois passé :</a:t>
            </a:r>
          </a:p>
          <a:p>
            <a:pPr lvl="1">
              <a:buFont typeface="Wingdings" pitchFamily="2" charset="2"/>
              <a:buChar char="Ø"/>
            </a:pPr>
            <a:r>
              <a:rPr lang="fr-FR" sz="1800" dirty="0" smtClean="0">
                <a:solidFill>
                  <a:schemeClr val="tx1">
                    <a:lumMod val="50000"/>
                    <a:lumOff val="50000"/>
                  </a:schemeClr>
                </a:solidFill>
              </a:rPr>
              <a:t>Certaines connaissances ont d’abord été abordées en spécialité avant d’être reprises en ET</a:t>
            </a:r>
          </a:p>
          <a:p>
            <a:pPr lvl="1">
              <a:buFont typeface="Wingdings" pitchFamily="2" charset="2"/>
              <a:buChar char="Ø"/>
            </a:pPr>
            <a:r>
              <a:rPr lang="fr-FR" sz="1800" dirty="0" smtClean="0">
                <a:solidFill>
                  <a:schemeClr val="tx1">
                    <a:lumMod val="50000"/>
                    <a:lumOff val="50000"/>
                  </a:schemeClr>
                </a:solidFill>
              </a:rPr>
              <a:t>Des temps d’attente : la spécialité attends que l’ET aborde un savoir particulier destiné à être approfondi en spécialité</a:t>
            </a:r>
          </a:p>
          <a:p>
            <a:endParaRPr lang="fr-FR" baseline="0" dirty="0" smtClean="0"/>
          </a:p>
          <a:p>
            <a:endParaRPr lang="fr-FR" baseline="0" dirty="0" smtClean="0"/>
          </a:p>
          <a:p>
            <a:endParaRPr lang="fr-FR" baseline="0" dirty="0" smtClean="0"/>
          </a:p>
          <a:p>
            <a:r>
              <a:rPr lang="fr-FR" baseline="0" dirty="0" smtClean="0"/>
              <a:t>Réflexions en cours :</a:t>
            </a:r>
          </a:p>
          <a:p>
            <a:r>
              <a:rPr lang="fr-FR" dirty="0" smtClean="0"/>
              <a:t>Il faudrait veiller à toucher dans une séquence de 2-3 semaines les 4 spécialités, or il n’est pas certain que ça soit si évident que cela. </a:t>
            </a:r>
            <a:br>
              <a:rPr lang="fr-FR" dirty="0" smtClean="0"/>
            </a:br>
            <a:r>
              <a:rPr lang="fr-FR" dirty="0" smtClean="0"/>
              <a:t>Lorsque l'on touche un CI, n'est-on pas déjà dans un seul champ de spécialité (voir 2) ? </a:t>
            </a:r>
          </a:p>
          <a:p>
            <a:r>
              <a:rPr lang="fr-FR" dirty="0" smtClean="0"/>
              <a:t>Peut être faudrait-il sur ces périodes (2-3 semaines) attaquer 2 domaines en parallèle pour toucher plus facilement les 4 spécialités,</a:t>
            </a:r>
            <a:endParaRPr lang="fr-FR" dirty="0"/>
          </a:p>
        </p:txBody>
      </p:sp>
      <p:sp>
        <p:nvSpPr>
          <p:cNvPr id="4" name="Espace réservé du numéro de diapositive 3"/>
          <p:cNvSpPr>
            <a:spLocks noGrp="1"/>
          </p:cNvSpPr>
          <p:nvPr>
            <p:ph type="sldNum" sz="quarter" idx="10"/>
          </p:nvPr>
        </p:nvSpPr>
        <p:spPr/>
        <p:txBody>
          <a:bodyPr/>
          <a:lstStyle/>
          <a:p>
            <a:fld id="{71D67CD3-2CFF-413E-BAB4-4A2AB84FA630}" type="slidenum">
              <a:rPr lang="fr-FR" smtClean="0"/>
              <a:pPr/>
              <a:t>37</a:t>
            </a:fld>
            <a:endParaRPr lang="fr-FR"/>
          </a:p>
        </p:txBody>
      </p:sp>
    </p:spTree>
    <p:extLst>
      <p:ext uri="{BB962C8B-B14F-4D97-AF65-F5344CB8AC3E}">
        <p14:creationId xmlns:p14="http://schemas.microsoft.com/office/powerpoint/2010/main" val="257883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FBA038C-D791-4286-A83B-FD3D735250C8}" type="datetime1">
              <a:rPr lang="fr-FR" smtClean="0"/>
              <a:pPr/>
              <a:t>19/05/2012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lvl1pPr>
              <a:defRPr sz="1600" b="1">
                <a:solidFill>
                  <a:schemeClr val="accent6">
                    <a:lumMod val="75000"/>
                  </a:schemeClr>
                </a:solidFill>
              </a:defRPr>
            </a:lvl1pPr>
          </a:lstStyle>
          <a:p>
            <a:fld id="{E1C3DE35-BC40-463C-8D13-15410AE35EC3}" type="slidenum">
              <a:rPr lang="fr-FR" smtClean="0"/>
              <a:pPr/>
              <a:t>‹N°›</a:t>
            </a:fld>
            <a:endParaRPr lang="fr-FR" dirty="0"/>
          </a:p>
        </p:txBody>
      </p:sp>
    </p:spTree>
    <p:extLst>
      <p:ext uri="{BB962C8B-B14F-4D97-AF65-F5344CB8AC3E}">
        <p14:creationId xmlns:p14="http://schemas.microsoft.com/office/powerpoint/2010/main" val="33419897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0DC3B1E-9D87-4699-ACC2-4972F2CD92AF}" type="datetime1">
              <a:rPr lang="fr-FR" smtClean="0"/>
              <a:pPr/>
              <a:t>19/05/2012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1414635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FC3E35-9FB8-4A13-8CDD-A2778C5A507E}" type="datetime1">
              <a:rPr lang="fr-FR" smtClean="0"/>
              <a:pPr/>
              <a:t>19/05/2012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547886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975F258-F8F8-4563-9D2C-4A5BDF9BA9D5}" type="datetime1">
              <a:rPr lang="fr-FR" smtClean="0"/>
              <a:pPr/>
              <a:t>19/05/2012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lvl1pPr>
              <a:defRPr sz="1600">
                <a:solidFill>
                  <a:schemeClr val="accent6">
                    <a:lumMod val="75000"/>
                  </a:schemeClr>
                </a:solidFill>
              </a:defRPr>
            </a:lvl1pPr>
          </a:lstStyle>
          <a:p>
            <a:fld id="{E1C3DE35-BC40-463C-8D13-15410AE35EC3}" type="slidenum">
              <a:rPr lang="fr-FR" smtClean="0"/>
              <a:pPr/>
              <a:t>‹N°›</a:t>
            </a:fld>
            <a:endParaRPr lang="fr-FR" dirty="0"/>
          </a:p>
        </p:txBody>
      </p:sp>
      <p:pic>
        <p:nvPicPr>
          <p:cNvPr id="7" name="Picture 100"/>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8220025" y="-17762"/>
            <a:ext cx="881590" cy="660942"/>
          </a:xfrm>
          <a:prstGeom prst="rect">
            <a:avLst/>
          </a:prstGeom>
          <a:noFill/>
        </p:spPr>
      </p:pic>
      <p:sp>
        <p:nvSpPr>
          <p:cNvPr id="8" name="Rectangle à coins arrondis 7"/>
          <p:cNvSpPr/>
          <p:nvPr userDrawn="1"/>
        </p:nvSpPr>
        <p:spPr>
          <a:xfrm>
            <a:off x="8220025" y="645071"/>
            <a:ext cx="881590" cy="288032"/>
          </a:xfrm>
          <a:prstGeom prst="roundRect">
            <a:avLst/>
          </a:prstGeom>
          <a:solidFill>
            <a:srgbClr val="92D050"/>
          </a:solidFill>
          <a:ln>
            <a:solidFill>
              <a:srgbClr val="90FAB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ITEC</a:t>
            </a:r>
            <a:endParaRPr lang="fr-FR" dirty="0"/>
          </a:p>
        </p:txBody>
      </p:sp>
      <p:pic>
        <p:nvPicPr>
          <p:cNvPr id="1026"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72009" y="0"/>
            <a:ext cx="899591"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contenu 2"/>
          <p:cNvSpPr>
            <a:spLocks noGrp="1"/>
          </p:cNvSpPr>
          <p:nvPr>
            <p:ph idx="1"/>
          </p:nvPr>
        </p:nvSpPr>
        <p:spPr>
          <a:xfrm>
            <a:off x="457200" y="1268760"/>
            <a:ext cx="8229600" cy="4525963"/>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 name="Titre 1"/>
          <p:cNvSpPr>
            <a:spLocks noGrp="1"/>
          </p:cNvSpPr>
          <p:nvPr>
            <p:ph type="title"/>
          </p:nvPr>
        </p:nvSpPr>
        <p:spPr>
          <a:xfrm>
            <a:off x="457200" y="53752"/>
            <a:ext cx="8229600" cy="926976"/>
          </a:xfrm>
        </p:spPr>
        <p:txBody>
          <a:bodyPr>
            <a:normAutofit/>
          </a:bodyPr>
          <a:lstStyle>
            <a:lvl1pPr>
              <a:defRPr sz="3600"/>
            </a:lvl1pPr>
          </a:lstStyle>
          <a:p>
            <a:r>
              <a:rPr lang="fr-FR" dirty="0" smtClean="0"/>
              <a:t>Modifiez le style du titre</a:t>
            </a:r>
            <a:endParaRPr lang="fr-FR" dirty="0"/>
          </a:p>
        </p:txBody>
      </p:sp>
      <p:sp>
        <p:nvSpPr>
          <p:cNvPr id="9" name="Rectangle 8"/>
          <p:cNvSpPr/>
          <p:nvPr userDrawn="1"/>
        </p:nvSpPr>
        <p:spPr>
          <a:xfrm>
            <a:off x="7493431" y="6648773"/>
            <a:ext cx="1650569" cy="209227"/>
          </a:xfrm>
          <a:prstGeom prst="rect">
            <a:avLst/>
          </a:prstGeom>
          <a:gradFill flip="none" rotWithShape="1">
            <a:gsLst>
              <a:gs pos="32000">
                <a:schemeClr val="bg1">
                  <a:lumMod val="75000"/>
                  <a:shade val="30000"/>
                  <a:satMod val="115000"/>
                </a:schemeClr>
              </a:gs>
              <a:gs pos="60000">
                <a:schemeClr val="bg1">
                  <a:shade val="67500"/>
                  <a:satMod val="115000"/>
                  <a:lumMod val="97000"/>
                </a:schemeClr>
              </a:gs>
              <a:gs pos="100000">
                <a:schemeClr val="bg1">
                  <a:lumMod val="75000"/>
                  <a:shade val="100000"/>
                  <a:satMod val="115000"/>
                </a:schemeClr>
              </a:gs>
            </a:gsLst>
            <a:lin ang="13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095222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16BEBD2-2F6F-42C3-821A-6097FC252EB2}" type="datetime1">
              <a:rPr lang="fr-FR" smtClean="0"/>
              <a:pPr/>
              <a:t>19/05/2012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5360942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9F7F3F0-CE87-4E2D-8B9E-D3771C0A14B1}" type="datetime1">
              <a:rPr lang="fr-FR" smtClean="0"/>
              <a:pPr/>
              <a:t>19/05/2012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404754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3E5EE22-7B67-4B44-9E77-11D4282CB18B}" type="datetime1">
              <a:rPr lang="fr-FR" smtClean="0"/>
              <a:pPr/>
              <a:t>19/05/2012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42775518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122D161-463F-4EB9-A142-6B5003A69555}" type="datetime1">
              <a:rPr lang="fr-FR" smtClean="0"/>
              <a:pPr/>
              <a:t>19/05/2012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31402153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C596A4E-A810-4DD2-89A4-A95BE567438A}" type="datetime1">
              <a:rPr lang="fr-FR" smtClean="0"/>
              <a:pPr/>
              <a:t>19/05/2012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3094898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445BAF8-E97F-44B2-ABC3-AD3335854230}" type="datetime1">
              <a:rPr lang="fr-FR" smtClean="0"/>
              <a:pPr/>
              <a:t>19/05/2012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23436274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89A57BB-40D1-4B99-AB3C-C9D5A2761B4F}" type="datetime1">
              <a:rPr lang="fr-FR" smtClean="0"/>
              <a:pPr/>
              <a:t>19/05/2012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1C3DE35-BC40-463C-8D13-15410AE35EC3}" type="slidenum">
              <a:rPr lang="fr-FR" smtClean="0"/>
              <a:pPr/>
              <a:t>‹N°›</a:t>
            </a:fld>
            <a:endParaRPr lang="fr-FR"/>
          </a:p>
        </p:txBody>
      </p:sp>
    </p:spTree>
    <p:extLst>
      <p:ext uri="{BB962C8B-B14F-4D97-AF65-F5344CB8AC3E}">
        <p14:creationId xmlns:p14="http://schemas.microsoft.com/office/powerpoint/2010/main" val="1604431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33D6E6-6CED-4FCD-A031-A1DF05EE5123}" type="datetime1">
              <a:rPr lang="fr-FR" smtClean="0"/>
              <a:pPr/>
              <a:t>19/05/2012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3DE35-BC40-463C-8D13-15410AE35EC3}" type="slidenum">
              <a:rPr lang="fr-FR" smtClean="0"/>
              <a:pPr/>
              <a:t>‹N°›</a:t>
            </a:fld>
            <a:endParaRPr lang="fr-FR"/>
          </a:p>
        </p:txBody>
      </p:sp>
    </p:spTree>
    <p:extLst>
      <p:ext uri="{BB962C8B-B14F-4D97-AF65-F5344CB8AC3E}">
        <p14:creationId xmlns:p14="http://schemas.microsoft.com/office/powerpoint/2010/main" val="1860831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emf"/><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1.png"/><Relationship Id="rId7"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6.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5.png"/><Relationship Id="rId5" Type="http://schemas.openxmlformats.org/officeDocument/2006/relationships/oleObject" Target="../embeddings/oleObject1.bin"/><Relationship Id="rId10" Type="http://schemas.microsoft.com/office/2007/relationships/hdphoto" Target="../media/hdphoto4.wdp"/><Relationship Id="rId4" Type="http://schemas.openxmlformats.org/officeDocument/2006/relationships/image" Target="../media/image18.png"/><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16661" y="6373058"/>
            <a:ext cx="7801183" cy="369332"/>
          </a:xfrm>
          <a:prstGeom prst="rect">
            <a:avLst/>
          </a:prstGeom>
          <a:noFill/>
        </p:spPr>
        <p:txBody>
          <a:bodyPr wrap="square" rtlCol="0">
            <a:spAutoFit/>
          </a:bodyPr>
          <a:lstStyle/>
          <a:p>
            <a:r>
              <a:rPr lang="fr-FR" i="1" dirty="0" smtClean="0">
                <a:solidFill>
                  <a:schemeClr val="tx1">
                    <a:lumMod val="65000"/>
                    <a:lumOff val="35000"/>
                  </a:schemeClr>
                </a:solidFill>
              </a:rPr>
              <a:t>Académie de Rouen</a:t>
            </a:r>
            <a:r>
              <a:rPr lang="fr-FR" i="1" dirty="0" smtClean="0">
                <a:solidFill>
                  <a:schemeClr val="bg1">
                    <a:lumMod val="50000"/>
                  </a:schemeClr>
                </a:solidFill>
              </a:rPr>
              <a:t>. M. Krebs, M. </a:t>
            </a:r>
            <a:r>
              <a:rPr lang="fr-FR" i="1" dirty="0" err="1" smtClean="0">
                <a:solidFill>
                  <a:schemeClr val="bg1">
                    <a:lumMod val="50000"/>
                  </a:schemeClr>
                </a:solidFill>
              </a:rPr>
              <a:t>Romagnoli</a:t>
            </a:r>
            <a:r>
              <a:rPr lang="fr-FR" i="1" dirty="0" smtClean="0">
                <a:solidFill>
                  <a:schemeClr val="bg1">
                    <a:lumMod val="50000"/>
                  </a:schemeClr>
                </a:solidFill>
              </a:rPr>
              <a:t>, </a:t>
            </a:r>
            <a:r>
              <a:rPr lang="fr-FR" i="1" dirty="0" smtClean="0">
                <a:solidFill>
                  <a:schemeClr val="bg1">
                    <a:lumMod val="50000"/>
                  </a:schemeClr>
                </a:solidFill>
              </a:rPr>
              <a:t>M. </a:t>
            </a:r>
            <a:r>
              <a:rPr lang="fr-FR" i="1" dirty="0" err="1" smtClean="0">
                <a:solidFill>
                  <a:schemeClr val="bg1">
                    <a:lumMod val="50000"/>
                  </a:schemeClr>
                </a:solidFill>
              </a:rPr>
              <a:t>Berthaud</a:t>
            </a:r>
            <a:r>
              <a:rPr lang="fr-FR" i="1" dirty="0" smtClean="0">
                <a:solidFill>
                  <a:schemeClr val="bg1">
                    <a:lumMod val="50000"/>
                  </a:schemeClr>
                </a:solidFill>
              </a:rPr>
              <a:t>, </a:t>
            </a:r>
            <a:r>
              <a:rPr lang="fr-FR" i="1" dirty="0" smtClean="0">
                <a:solidFill>
                  <a:schemeClr val="bg1">
                    <a:lumMod val="50000"/>
                  </a:schemeClr>
                </a:solidFill>
              </a:rPr>
              <a:t>M. </a:t>
            </a:r>
            <a:r>
              <a:rPr lang="fr-FR" i="1" dirty="0" err="1" smtClean="0">
                <a:solidFill>
                  <a:schemeClr val="bg1">
                    <a:lumMod val="50000"/>
                  </a:schemeClr>
                </a:solidFill>
              </a:rPr>
              <a:t>Lemesle</a:t>
            </a:r>
            <a:endParaRPr lang="fr-FR" i="1" dirty="0">
              <a:solidFill>
                <a:schemeClr val="bg1">
                  <a:lumMod val="50000"/>
                </a:schemeClr>
              </a:solidFill>
            </a:endParaRPr>
          </a:p>
        </p:txBody>
      </p:sp>
      <p:sp>
        <p:nvSpPr>
          <p:cNvPr id="5" name="Espace réservé du numéro de diapositive 4"/>
          <p:cNvSpPr>
            <a:spLocks noGrp="1"/>
          </p:cNvSpPr>
          <p:nvPr>
            <p:ph type="sldNum" sz="quarter" idx="12"/>
          </p:nvPr>
        </p:nvSpPr>
        <p:spPr/>
        <p:txBody>
          <a:bodyPr/>
          <a:lstStyle/>
          <a:p>
            <a:fld id="{E1C3DE35-BC40-463C-8D13-15410AE35EC3}" type="slidenum">
              <a:rPr lang="fr-FR" smtClean="0"/>
              <a:pPr/>
              <a:t>1</a:t>
            </a:fld>
            <a:endParaRPr lang="fr-FR" dirty="0"/>
          </a:p>
        </p:txBody>
      </p:sp>
      <p:sp>
        <p:nvSpPr>
          <p:cNvPr id="3" name="ZoneTexte 2"/>
          <p:cNvSpPr txBox="1"/>
          <p:nvPr/>
        </p:nvSpPr>
        <p:spPr>
          <a:xfrm>
            <a:off x="1973179" y="134752"/>
            <a:ext cx="5958038" cy="1200329"/>
          </a:xfrm>
          <a:prstGeom prst="rect">
            <a:avLst/>
          </a:prstGeom>
          <a:noFill/>
        </p:spPr>
        <p:txBody>
          <a:bodyPr wrap="square" rtlCol="0">
            <a:spAutoFit/>
          </a:bodyPr>
          <a:lstStyle/>
          <a:p>
            <a:pPr algn="ctr"/>
            <a:r>
              <a:rPr lang="fr-FR" sz="3600" dirty="0" smtClean="0">
                <a:solidFill>
                  <a:schemeClr val="accent5">
                    <a:lumMod val="75000"/>
                  </a:schemeClr>
                </a:solidFill>
              </a:rPr>
              <a:t>Retour d’expérience en STI2D spécialité ITEC</a:t>
            </a:r>
            <a:endParaRPr lang="fr-FR" sz="3600" dirty="0">
              <a:solidFill>
                <a:schemeClr val="accent5">
                  <a:lumMod val="75000"/>
                </a:schemeClr>
              </a:solidFill>
            </a:endParaRPr>
          </a:p>
        </p:txBody>
      </p:sp>
      <p:pic>
        <p:nvPicPr>
          <p:cNvPr id="6"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72010" y="0"/>
            <a:ext cx="486938" cy="1655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p:cNvSpPr>
            <a:spLocks noGrp="1"/>
          </p:cNvSpPr>
          <p:nvPr>
            <p:ph type="ctrTitle"/>
          </p:nvPr>
        </p:nvSpPr>
        <p:spPr>
          <a:xfrm>
            <a:off x="315479" y="1097278"/>
            <a:ext cx="8280920" cy="3773103"/>
          </a:xfrm>
        </p:spPr>
        <p:txBody>
          <a:bodyPr>
            <a:noAutofit/>
          </a:bodyPr>
          <a:lstStyle/>
          <a:p>
            <a:pPr algn="l"/>
            <a:r>
              <a:rPr lang="fr-FR" sz="2800" dirty="0" smtClean="0">
                <a:solidFill>
                  <a:srgbClr val="0070C0"/>
                </a:solidFill>
              </a:rPr>
              <a:t/>
            </a:r>
            <a:br>
              <a:rPr lang="fr-FR" sz="2800" dirty="0" smtClean="0">
                <a:solidFill>
                  <a:srgbClr val="0070C0"/>
                </a:solidFill>
              </a:rPr>
            </a:br>
            <a:r>
              <a:rPr lang="fr-FR" sz="2800" dirty="0" smtClean="0">
                <a:solidFill>
                  <a:srgbClr val="0070C0"/>
                </a:solidFill>
              </a:rPr>
              <a:t>1. Proposition de progression pour la spécialité ITEC, en lien avec l’ET (Enseignement Transversal)</a:t>
            </a:r>
            <a:br>
              <a:rPr lang="fr-FR" sz="2800" dirty="0" smtClean="0">
                <a:solidFill>
                  <a:srgbClr val="0070C0"/>
                </a:solidFill>
              </a:rPr>
            </a:br>
            <a:r>
              <a:rPr lang="fr-FR" sz="2800" dirty="0" smtClean="0">
                <a:solidFill>
                  <a:srgbClr val="0070C0"/>
                </a:solidFill>
              </a:rPr>
              <a:t>2. Un </a:t>
            </a:r>
            <a:r>
              <a:rPr lang="fr-FR" sz="2800" dirty="0">
                <a:solidFill>
                  <a:srgbClr val="0070C0"/>
                </a:solidFill>
              </a:rPr>
              <a:t>exemple de mini projet en </a:t>
            </a:r>
            <a:r>
              <a:rPr lang="fr-FR" sz="2800" dirty="0" smtClean="0">
                <a:solidFill>
                  <a:srgbClr val="0070C0"/>
                </a:solidFill>
              </a:rPr>
              <a:t>ITEC</a:t>
            </a:r>
            <a:br>
              <a:rPr lang="fr-FR" sz="2800" dirty="0" smtClean="0">
                <a:solidFill>
                  <a:srgbClr val="0070C0"/>
                </a:solidFill>
              </a:rPr>
            </a:br>
            <a:r>
              <a:rPr lang="fr-FR" sz="2800" dirty="0" smtClean="0">
                <a:solidFill>
                  <a:srgbClr val="0070C0"/>
                </a:solidFill>
              </a:rPr>
              <a:t>3. Un exemple de séquence en lien avec l’ET </a:t>
            </a:r>
            <a:r>
              <a:rPr lang="fr-FR" sz="2800" dirty="0" err="1" smtClean="0">
                <a:solidFill>
                  <a:srgbClr val="0070C0"/>
                </a:solidFill>
              </a:rPr>
              <a:t>et</a:t>
            </a:r>
            <a:r>
              <a:rPr lang="fr-FR" sz="2800" dirty="0" smtClean="0">
                <a:solidFill>
                  <a:srgbClr val="0070C0"/>
                </a:solidFill>
              </a:rPr>
              <a:t> </a:t>
            </a:r>
            <a:r>
              <a:rPr lang="fr-FR" sz="2800" dirty="0">
                <a:solidFill>
                  <a:srgbClr val="0070C0"/>
                </a:solidFill>
              </a:rPr>
              <a:t>l’ITEC</a:t>
            </a:r>
            <a:br>
              <a:rPr lang="fr-FR" sz="2800" dirty="0">
                <a:solidFill>
                  <a:srgbClr val="0070C0"/>
                </a:solidFill>
              </a:rPr>
            </a:br>
            <a:r>
              <a:rPr lang="fr-FR" sz="2800" dirty="0" smtClean="0">
                <a:solidFill>
                  <a:srgbClr val="0070C0"/>
                </a:solidFill>
              </a:rPr>
              <a:t>4. Bilan </a:t>
            </a:r>
            <a:r>
              <a:rPr lang="fr-FR" sz="2800" dirty="0">
                <a:solidFill>
                  <a:srgbClr val="0070C0"/>
                </a:solidFill>
              </a:rPr>
              <a:t>de l’année en sti2D</a:t>
            </a:r>
            <a:r>
              <a:rPr lang="fr-FR" sz="2800" dirty="0" smtClean="0">
                <a:solidFill>
                  <a:srgbClr val="0070C0"/>
                </a:solidFill>
              </a:rPr>
              <a:t/>
            </a:r>
            <a:br>
              <a:rPr lang="fr-FR" sz="2800" dirty="0" smtClean="0">
                <a:solidFill>
                  <a:srgbClr val="0070C0"/>
                </a:solidFill>
              </a:rPr>
            </a:br>
            <a:endParaRPr lang="fr-FR" sz="2800" dirty="0">
              <a:solidFill>
                <a:srgbClr val="0070C0"/>
              </a:solidFill>
            </a:endParaRPr>
          </a:p>
        </p:txBody>
      </p:sp>
      <p:pic>
        <p:nvPicPr>
          <p:cNvPr id="7" name="Picture 10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220025" y="-17762"/>
            <a:ext cx="881590" cy="660942"/>
          </a:xfrm>
          <a:prstGeom prst="rect">
            <a:avLst/>
          </a:prstGeom>
          <a:noFill/>
        </p:spPr>
      </p:pic>
    </p:spTree>
    <p:extLst>
      <p:ext uri="{BB962C8B-B14F-4D97-AF65-F5344CB8AC3E}">
        <p14:creationId xmlns:p14="http://schemas.microsoft.com/office/powerpoint/2010/main" val="1974183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66006" y="0"/>
            <a:ext cx="6840760" cy="720080"/>
          </a:xfrm>
        </p:spPr>
        <p:txBody>
          <a:bodyPr>
            <a:normAutofit/>
          </a:bodyPr>
          <a:lstStyle/>
          <a:p>
            <a:pPr algn="l"/>
            <a:r>
              <a:rPr lang="fr-FR" dirty="0" smtClean="0">
                <a:solidFill>
                  <a:srgbClr val="0070C0"/>
                </a:solidFill>
              </a:rPr>
              <a:t>Le 1</a:t>
            </a:r>
            <a:r>
              <a:rPr lang="fr-FR" baseline="30000" dirty="0" smtClean="0">
                <a:solidFill>
                  <a:srgbClr val="0070C0"/>
                </a:solidFill>
              </a:rPr>
              <a:t>er</a:t>
            </a:r>
            <a:r>
              <a:rPr lang="fr-FR" dirty="0" smtClean="0">
                <a:solidFill>
                  <a:srgbClr val="0070C0"/>
                </a:solidFill>
              </a:rPr>
              <a:t> mini projet en ITEC</a:t>
            </a:r>
            <a:endParaRPr lang="fr-FR" dirty="0">
              <a:solidFill>
                <a:srgbClr val="0070C0"/>
              </a:solidFill>
            </a:endParaRPr>
          </a:p>
        </p:txBody>
      </p:sp>
      <p:pic>
        <p:nvPicPr>
          <p:cNvPr id="4" name="Picture 3"/>
          <p:cNvPicPr>
            <a:picLocks noChangeAspect="1" noChangeArrowheads="1"/>
          </p:cNvPicPr>
          <p:nvPr/>
        </p:nvPicPr>
        <p:blipFill>
          <a:blip r:embed="rId2" cstate="print"/>
          <a:srcRect/>
          <a:stretch>
            <a:fillRect/>
          </a:stretch>
        </p:blipFill>
        <p:spPr bwMode="auto">
          <a:xfrm>
            <a:off x="4100339" y="1524321"/>
            <a:ext cx="4608512" cy="3047199"/>
          </a:xfrm>
          <a:prstGeom prst="rect">
            <a:avLst/>
          </a:prstGeom>
          <a:noFill/>
          <a:ln w="9525">
            <a:noFill/>
            <a:miter lim="800000"/>
            <a:headEnd/>
            <a:tailEnd/>
          </a:ln>
        </p:spPr>
      </p:pic>
      <p:sp>
        <p:nvSpPr>
          <p:cNvPr id="6" name="Forme libre 5"/>
          <p:cNvSpPr/>
          <p:nvPr/>
        </p:nvSpPr>
        <p:spPr>
          <a:xfrm>
            <a:off x="4388372" y="2155216"/>
            <a:ext cx="3588712" cy="2416304"/>
          </a:xfrm>
          <a:custGeom>
            <a:avLst/>
            <a:gdLst>
              <a:gd name="connsiteX0" fmla="*/ 324553 w 2900980"/>
              <a:gd name="connsiteY0" fmla="*/ 68305 h 2416304"/>
              <a:gd name="connsiteX1" fmla="*/ 756815 w 2900980"/>
              <a:gd name="connsiteY1" fmla="*/ 26742 h 2416304"/>
              <a:gd name="connsiteX2" fmla="*/ 1155826 w 2900980"/>
              <a:gd name="connsiteY2" fmla="*/ 126494 h 2416304"/>
              <a:gd name="connsiteX3" fmla="*/ 1662902 w 2900980"/>
              <a:gd name="connsiteY3" fmla="*/ 1306902 h 2416304"/>
              <a:gd name="connsiteX4" fmla="*/ 2028662 w 2900980"/>
              <a:gd name="connsiteY4" fmla="*/ 1572909 h 2416304"/>
              <a:gd name="connsiteX5" fmla="*/ 2485862 w 2900980"/>
              <a:gd name="connsiteY5" fmla="*/ 1631098 h 2416304"/>
              <a:gd name="connsiteX6" fmla="*/ 2776808 w 2900980"/>
              <a:gd name="connsiteY6" fmla="*/ 1714225 h 2416304"/>
              <a:gd name="connsiteX7" fmla="*/ 2884873 w 2900980"/>
              <a:gd name="connsiteY7" fmla="*/ 2005171 h 2416304"/>
              <a:gd name="connsiteX8" fmla="*/ 2859935 w 2900980"/>
              <a:gd name="connsiteY8" fmla="*/ 2312742 h 2416304"/>
              <a:gd name="connsiteX9" fmla="*/ 2510800 w 2900980"/>
              <a:gd name="connsiteY9" fmla="*/ 2404182 h 2416304"/>
              <a:gd name="connsiteX10" fmla="*/ 1438459 w 2900980"/>
              <a:gd name="connsiteY10" fmla="*/ 2362618 h 2416304"/>
              <a:gd name="connsiteX11" fmla="*/ 590560 w 2900980"/>
              <a:gd name="connsiteY11" fmla="*/ 1930356 h 2416304"/>
              <a:gd name="connsiteX12" fmla="*/ 25295 w 2900980"/>
              <a:gd name="connsiteY12" fmla="*/ 725011 h 2416304"/>
              <a:gd name="connsiteX13" fmla="*/ 133360 w 2900980"/>
              <a:gd name="connsiteY13" fmla="*/ 126494 h 2416304"/>
              <a:gd name="connsiteX14" fmla="*/ 449244 w 2900980"/>
              <a:gd name="connsiteY14" fmla="*/ 68305 h 2416304"/>
              <a:gd name="connsiteX0" fmla="*/ 324553 w 2900980"/>
              <a:gd name="connsiteY0" fmla="*/ 68305 h 2416304"/>
              <a:gd name="connsiteX1" fmla="*/ 756815 w 2900980"/>
              <a:gd name="connsiteY1" fmla="*/ 26742 h 2416304"/>
              <a:gd name="connsiteX2" fmla="*/ 1155826 w 2900980"/>
              <a:gd name="connsiteY2" fmla="*/ 126494 h 2416304"/>
              <a:gd name="connsiteX3" fmla="*/ 1662902 w 2900980"/>
              <a:gd name="connsiteY3" fmla="*/ 1306902 h 2416304"/>
              <a:gd name="connsiteX4" fmla="*/ 2028662 w 2900980"/>
              <a:gd name="connsiteY4" fmla="*/ 1572909 h 2416304"/>
              <a:gd name="connsiteX5" fmla="*/ 2572490 w 2900980"/>
              <a:gd name="connsiteY5" fmla="*/ 1063207 h 2416304"/>
              <a:gd name="connsiteX6" fmla="*/ 2776808 w 2900980"/>
              <a:gd name="connsiteY6" fmla="*/ 1714225 h 2416304"/>
              <a:gd name="connsiteX7" fmla="*/ 2884873 w 2900980"/>
              <a:gd name="connsiteY7" fmla="*/ 2005171 h 2416304"/>
              <a:gd name="connsiteX8" fmla="*/ 2859935 w 2900980"/>
              <a:gd name="connsiteY8" fmla="*/ 2312742 h 2416304"/>
              <a:gd name="connsiteX9" fmla="*/ 2510800 w 2900980"/>
              <a:gd name="connsiteY9" fmla="*/ 2404182 h 2416304"/>
              <a:gd name="connsiteX10" fmla="*/ 1438459 w 2900980"/>
              <a:gd name="connsiteY10" fmla="*/ 2362618 h 2416304"/>
              <a:gd name="connsiteX11" fmla="*/ 590560 w 2900980"/>
              <a:gd name="connsiteY11" fmla="*/ 1930356 h 2416304"/>
              <a:gd name="connsiteX12" fmla="*/ 25295 w 2900980"/>
              <a:gd name="connsiteY12" fmla="*/ 725011 h 2416304"/>
              <a:gd name="connsiteX13" fmla="*/ 133360 w 2900980"/>
              <a:gd name="connsiteY13" fmla="*/ 126494 h 2416304"/>
              <a:gd name="connsiteX14" fmla="*/ 449244 w 2900980"/>
              <a:gd name="connsiteY14" fmla="*/ 68305 h 2416304"/>
              <a:gd name="connsiteX0" fmla="*/ 324553 w 3550025"/>
              <a:gd name="connsiteY0" fmla="*/ 68305 h 2416304"/>
              <a:gd name="connsiteX1" fmla="*/ 756815 w 3550025"/>
              <a:gd name="connsiteY1" fmla="*/ 26742 h 2416304"/>
              <a:gd name="connsiteX2" fmla="*/ 1155826 w 3550025"/>
              <a:gd name="connsiteY2" fmla="*/ 126494 h 2416304"/>
              <a:gd name="connsiteX3" fmla="*/ 1662902 w 3550025"/>
              <a:gd name="connsiteY3" fmla="*/ 1306902 h 2416304"/>
              <a:gd name="connsiteX4" fmla="*/ 2028662 w 3550025"/>
              <a:gd name="connsiteY4" fmla="*/ 1572909 h 2416304"/>
              <a:gd name="connsiteX5" fmla="*/ 2572490 w 3550025"/>
              <a:gd name="connsiteY5" fmla="*/ 1063207 h 2416304"/>
              <a:gd name="connsiteX6" fmla="*/ 3546829 w 3550025"/>
              <a:gd name="connsiteY6" fmla="*/ 1165585 h 2416304"/>
              <a:gd name="connsiteX7" fmla="*/ 2884873 w 3550025"/>
              <a:gd name="connsiteY7" fmla="*/ 2005171 h 2416304"/>
              <a:gd name="connsiteX8" fmla="*/ 2859935 w 3550025"/>
              <a:gd name="connsiteY8" fmla="*/ 2312742 h 2416304"/>
              <a:gd name="connsiteX9" fmla="*/ 2510800 w 3550025"/>
              <a:gd name="connsiteY9" fmla="*/ 2404182 h 2416304"/>
              <a:gd name="connsiteX10" fmla="*/ 1438459 w 3550025"/>
              <a:gd name="connsiteY10" fmla="*/ 2362618 h 2416304"/>
              <a:gd name="connsiteX11" fmla="*/ 590560 w 3550025"/>
              <a:gd name="connsiteY11" fmla="*/ 1930356 h 2416304"/>
              <a:gd name="connsiteX12" fmla="*/ 25295 w 3550025"/>
              <a:gd name="connsiteY12" fmla="*/ 725011 h 2416304"/>
              <a:gd name="connsiteX13" fmla="*/ 133360 w 3550025"/>
              <a:gd name="connsiteY13" fmla="*/ 126494 h 2416304"/>
              <a:gd name="connsiteX14" fmla="*/ 449244 w 3550025"/>
              <a:gd name="connsiteY14" fmla="*/ 68305 h 2416304"/>
              <a:gd name="connsiteX0" fmla="*/ 324553 w 3588712"/>
              <a:gd name="connsiteY0" fmla="*/ 68305 h 2416304"/>
              <a:gd name="connsiteX1" fmla="*/ 756815 w 3588712"/>
              <a:gd name="connsiteY1" fmla="*/ 26742 h 2416304"/>
              <a:gd name="connsiteX2" fmla="*/ 1155826 w 3588712"/>
              <a:gd name="connsiteY2" fmla="*/ 126494 h 2416304"/>
              <a:gd name="connsiteX3" fmla="*/ 1662902 w 3588712"/>
              <a:gd name="connsiteY3" fmla="*/ 1306902 h 2416304"/>
              <a:gd name="connsiteX4" fmla="*/ 2028662 w 3588712"/>
              <a:gd name="connsiteY4" fmla="*/ 1572909 h 2416304"/>
              <a:gd name="connsiteX5" fmla="*/ 2572490 w 3588712"/>
              <a:gd name="connsiteY5" fmla="*/ 1063207 h 2416304"/>
              <a:gd name="connsiteX6" fmla="*/ 3546829 w 3588712"/>
              <a:gd name="connsiteY6" fmla="*/ 1165585 h 2416304"/>
              <a:gd name="connsiteX7" fmla="*/ 3356511 w 3588712"/>
              <a:gd name="connsiteY7" fmla="*/ 2034047 h 2416304"/>
              <a:gd name="connsiteX8" fmla="*/ 2859935 w 3588712"/>
              <a:gd name="connsiteY8" fmla="*/ 2312742 h 2416304"/>
              <a:gd name="connsiteX9" fmla="*/ 2510800 w 3588712"/>
              <a:gd name="connsiteY9" fmla="*/ 2404182 h 2416304"/>
              <a:gd name="connsiteX10" fmla="*/ 1438459 w 3588712"/>
              <a:gd name="connsiteY10" fmla="*/ 2362618 h 2416304"/>
              <a:gd name="connsiteX11" fmla="*/ 590560 w 3588712"/>
              <a:gd name="connsiteY11" fmla="*/ 1930356 h 2416304"/>
              <a:gd name="connsiteX12" fmla="*/ 25295 w 3588712"/>
              <a:gd name="connsiteY12" fmla="*/ 725011 h 2416304"/>
              <a:gd name="connsiteX13" fmla="*/ 133360 w 3588712"/>
              <a:gd name="connsiteY13" fmla="*/ 126494 h 2416304"/>
              <a:gd name="connsiteX14" fmla="*/ 449244 w 3588712"/>
              <a:gd name="connsiteY14" fmla="*/ 68305 h 24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88712" h="2416304">
                <a:moveTo>
                  <a:pt x="324553" y="68305"/>
                </a:moveTo>
                <a:cubicBezTo>
                  <a:pt x="471411" y="42674"/>
                  <a:pt x="618270" y="17044"/>
                  <a:pt x="756815" y="26742"/>
                </a:cubicBezTo>
                <a:cubicBezTo>
                  <a:pt x="895360" y="36440"/>
                  <a:pt x="1004812" y="-86866"/>
                  <a:pt x="1155826" y="126494"/>
                </a:cubicBezTo>
                <a:cubicBezTo>
                  <a:pt x="1306840" y="339854"/>
                  <a:pt x="1517429" y="1065833"/>
                  <a:pt x="1662902" y="1306902"/>
                </a:cubicBezTo>
                <a:cubicBezTo>
                  <a:pt x="1808375" y="1547971"/>
                  <a:pt x="1877064" y="1613525"/>
                  <a:pt x="2028662" y="1572909"/>
                </a:cubicBezTo>
                <a:cubicBezTo>
                  <a:pt x="2180260" y="1532293"/>
                  <a:pt x="2319462" y="1131094"/>
                  <a:pt x="2572490" y="1063207"/>
                </a:cubicBezTo>
                <a:cubicBezTo>
                  <a:pt x="2825518" y="995320"/>
                  <a:pt x="3416159" y="1003778"/>
                  <a:pt x="3546829" y="1165585"/>
                </a:cubicBezTo>
                <a:cubicBezTo>
                  <a:pt x="3677499" y="1327392"/>
                  <a:pt x="3470993" y="1842854"/>
                  <a:pt x="3356511" y="2034047"/>
                </a:cubicBezTo>
                <a:cubicBezTo>
                  <a:pt x="3242029" y="2225240"/>
                  <a:pt x="3000887" y="2251053"/>
                  <a:pt x="2859935" y="2312742"/>
                </a:cubicBezTo>
                <a:cubicBezTo>
                  <a:pt x="2718983" y="2374431"/>
                  <a:pt x="2747713" y="2395869"/>
                  <a:pt x="2510800" y="2404182"/>
                </a:cubicBezTo>
                <a:cubicBezTo>
                  <a:pt x="2273887" y="2412495"/>
                  <a:pt x="1758499" y="2441589"/>
                  <a:pt x="1438459" y="2362618"/>
                </a:cubicBezTo>
                <a:cubicBezTo>
                  <a:pt x="1118419" y="2283647"/>
                  <a:pt x="826087" y="2203290"/>
                  <a:pt x="590560" y="1930356"/>
                </a:cubicBezTo>
                <a:cubicBezTo>
                  <a:pt x="355033" y="1657422"/>
                  <a:pt x="101495" y="1025655"/>
                  <a:pt x="25295" y="725011"/>
                </a:cubicBezTo>
                <a:cubicBezTo>
                  <a:pt x="-50905" y="424367"/>
                  <a:pt x="62702" y="235945"/>
                  <a:pt x="133360" y="126494"/>
                </a:cubicBezTo>
                <a:cubicBezTo>
                  <a:pt x="204018" y="17043"/>
                  <a:pt x="326631" y="42674"/>
                  <a:pt x="449244" y="683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498599" y="1216522"/>
            <a:ext cx="3601740" cy="4893647"/>
          </a:xfrm>
          <a:prstGeom prst="rect">
            <a:avLst/>
          </a:prstGeom>
          <a:noFill/>
        </p:spPr>
        <p:txBody>
          <a:bodyPr wrap="square" rtlCol="0">
            <a:spAutoFit/>
          </a:bodyPr>
          <a:lstStyle/>
          <a:p>
            <a:r>
              <a:rPr lang="fr-FR" sz="2400" dirty="0" smtClean="0"/>
              <a:t>Principes retenus :</a:t>
            </a:r>
          </a:p>
          <a:p>
            <a:endParaRPr lang="fr-FR" sz="2400" dirty="0" smtClean="0"/>
          </a:p>
          <a:p>
            <a:pPr marL="285750" indent="-285750">
              <a:buFont typeface="Wingdings" pitchFamily="2" charset="2"/>
              <a:buChar char="§"/>
            </a:pPr>
            <a:r>
              <a:rPr lang="fr-FR" sz="2400" dirty="0" smtClean="0"/>
              <a:t>Les élèves ne parcourent que quelques étapes du cycle de projet </a:t>
            </a:r>
          </a:p>
          <a:p>
            <a:pPr marL="285750" indent="-285750">
              <a:buFont typeface="Wingdings" pitchFamily="2" charset="2"/>
              <a:buChar char="§"/>
            </a:pPr>
            <a:r>
              <a:rPr lang="fr-FR" sz="2400" dirty="0" smtClean="0"/>
              <a:t>Le travail de conception est relativement limité</a:t>
            </a:r>
          </a:p>
          <a:p>
            <a:r>
              <a:rPr lang="fr-FR" sz="2400" dirty="0" smtClean="0"/>
              <a:t> (4 pièces maximum)</a:t>
            </a:r>
          </a:p>
          <a:p>
            <a:pPr marL="285750" indent="-285750">
              <a:buFont typeface="Wingdings" pitchFamily="2" charset="2"/>
              <a:buChar char="§"/>
            </a:pPr>
            <a:r>
              <a:rPr lang="fr-FR" sz="2400" dirty="0" smtClean="0"/>
              <a:t>La conception détaillée n’est pas menée jusqu’au bout (pas de choix de procédé, pas d’étude de résistance…)</a:t>
            </a:r>
            <a:endParaRPr lang="fr-FR" sz="2400" dirty="0"/>
          </a:p>
        </p:txBody>
      </p:sp>
      <p:sp>
        <p:nvSpPr>
          <p:cNvPr id="8" name="ZoneTexte 7"/>
          <p:cNvSpPr txBox="1"/>
          <p:nvPr/>
        </p:nvSpPr>
        <p:spPr>
          <a:xfrm>
            <a:off x="5396483" y="1154989"/>
            <a:ext cx="2016224" cy="369332"/>
          </a:xfrm>
          <a:prstGeom prst="rect">
            <a:avLst/>
          </a:prstGeom>
          <a:noFill/>
        </p:spPr>
        <p:txBody>
          <a:bodyPr wrap="square" rtlCol="0">
            <a:spAutoFit/>
          </a:bodyPr>
          <a:lstStyle/>
          <a:p>
            <a:r>
              <a:rPr lang="fr-FR" dirty="0" smtClean="0"/>
              <a:t>Etapes d’un projet</a:t>
            </a:r>
            <a:endParaRPr lang="fr-FR" dirty="0"/>
          </a:p>
        </p:txBody>
      </p:sp>
      <p:cxnSp>
        <p:nvCxnSpPr>
          <p:cNvPr id="10" name="Connecteur droit avec flèche 9"/>
          <p:cNvCxnSpPr/>
          <p:nvPr/>
        </p:nvCxnSpPr>
        <p:spPr>
          <a:xfrm>
            <a:off x="3830126" y="3516949"/>
            <a:ext cx="7687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rot="21315063">
            <a:off x="308079" y="241758"/>
            <a:ext cx="1298533"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fr-FR" dirty="0" smtClean="0">
                <a:solidFill>
                  <a:schemeClr val="bg1"/>
                </a:solidFill>
              </a:rPr>
              <a:t>Exemple 1</a:t>
            </a:r>
            <a:endParaRPr lang="fr-FR" dirty="0">
              <a:solidFill>
                <a:schemeClr val="bg1"/>
              </a:solidFill>
            </a:endParaRPr>
          </a:p>
        </p:txBody>
      </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10</a:t>
            </a:fld>
            <a:endParaRPr lang="fr-FR" dirty="0"/>
          </a:p>
        </p:txBody>
      </p:sp>
    </p:spTree>
    <p:extLst>
      <p:ext uri="{BB962C8B-B14F-4D97-AF65-F5344CB8AC3E}">
        <p14:creationId xmlns:p14="http://schemas.microsoft.com/office/powerpoint/2010/main" val="370002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540006"/>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 (résumé des étapes) </a:t>
            </a:r>
            <a:endParaRPr lang="fr-FR" sz="2800" dirty="0">
              <a:solidFill>
                <a:srgbClr val="0070C0"/>
              </a:solidFill>
            </a:endParaRPr>
          </a:p>
        </p:txBody>
      </p:sp>
      <p:sp>
        <p:nvSpPr>
          <p:cNvPr id="7" name="ZoneTexte 6"/>
          <p:cNvSpPr txBox="1"/>
          <p:nvPr/>
        </p:nvSpPr>
        <p:spPr>
          <a:xfrm>
            <a:off x="164103" y="675989"/>
            <a:ext cx="2448272" cy="4524315"/>
          </a:xfrm>
          <a:prstGeom prst="rect">
            <a:avLst/>
          </a:prstGeom>
          <a:noFill/>
        </p:spPr>
        <p:txBody>
          <a:bodyPr wrap="square" rtlCol="0">
            <a:spAutoFit/>
          </a:bodyPr>
          <a:lstStyle/>
          <a:p>
            <a:r>
              <a:rPr lang="fr-FR" sz="2400" dirty="0" smtClean="0"/>
              <a:t>Point de départ :</a:t>
            </a:r>
          </a:p>
          <a:p>
            <a:endParaRPr lang="fr-FR" sz="2400" dirty="0" smtClean="0"/>
          </a:p>
          <a:p>
            <a:pPr marL="342900" indent="-342900">
              <a:buFont typeface="Wingdings" pitchFamily="2" charset="2"/>
              <a:buChar char="Ø"/>
            </a:pPr>
            <a:r>
              <a:rPr lang="fr-FR" sz="2400" dirty="0" smtClean="0">
                <a:solidFill>
                  <a:srgbClr val="7030A0"/>
                </a:solidFill>
              </a:rPr>
              <a:t>Un produit existant :</a:t>
            </a:r>
          </a:p>
          <a:p>
            <a:r>
              <a:rPr lang="fr-FR" sz="2400" dirty="0" smtClean="0">
                <a:solidFill>
                  <a:srgbClr val="7030A0"/>
                </a:solidFill>
              </a:rPr>
              <a:t> </a:t>
            </a:r>
          </a:p>
          <a:p>
            <a:r>
              <a:rPr lang="fr-FR" sz="2400" i="1" dirty="0" smtClean="0"/>
              <a:t>Une clé USB « basique » </a:t>
            </a:r>
          </a:p>
          <a:p>
            <a:r>
              <a:rPr lang="fr-FR" sz="2400" i="1" dirty="0" smtClean="0"/>
              <a:t>(produite par la société </a:t>
            </a:r>
            <a:r>
              <a:rPr lang="fr-FR" sz="2400" i="1" dirty="0" err="1" smtClean="0"/>
              <a:t>Alliansys</a:t>
            </a:r>
            <a:r>
              <a:rPr lang="fr-FR" sz="2400" i="1" dirty="0" smtClean="0"/>
              <a:t> basée à Honfleur qui assemble des clés USB)</a:t>
            </a:r>
            <a:endParaRPr lang="fr-FR" sz="2400" dirty="0"/>
          </a:p>
        </p:txBody>
      </p:sp>
      <p:pic>
        <p:nvPicPr>
          <p:cNvPr id="307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9482" y="1885602"/>
            <a:ext cx="5689457" cy="337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numéro de diapositive 2"/>
          <p:cNvSpPr>
            <a:spLocks noGrp="1"/>
          </p:cNvSpPr>
          <p:nvPr>
            <p:ph type="sldNum" sz="quarter" idx="12"/>
          </p:nvPr>
        </p:nvSpPr>
        <p:spPr/>
        <p:txBody>
          <a:bodyPr/>
          <a:lstStyle/>
          <a:p>
            <a:fld id="{E1C3DE35-BC40-463C-8D13-15410AE35EC3}" type="slidenum">
              <a:rPr lang="fr-FR" smtClean="0"/>
              <a:pPr/>
              <a:t>11</a:t>
            </a:fld>
            <a:endParaRPr lang="fr-FR" dirty="0"/>
          </a:p>
        </p:txBody>
      </p:sp>
    </p:spTree>
    <p:extLst>
      <p:ext uri="{BB962C8B-B14F-4D97-AF65-F5344CB8AC3E}">
        <p14:creationId xmlns:p14="http://schemas.microsoft.com/office/powerpoint/2010/main" val="269079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540006"/>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 (résumé des étapes) </a:t>
            </a:r>
            <a:endParaRPr lang="fr-FR" sz="2800" dirty="0">
              <a:solidFill>
                <a:srgbClr val="0070C0"/>
              </a:solidFill>
            </a:endParaRPr>
          </a:p>
        </p:txBody>
      </p:sp>
      <p:sp>
        <p:nvSpPr>
          <p:cNvPr id="7" name="ZoneTexte 6"/>
          <p:cNvSpPr txBox="1"/>
          <p:nvPr/>
        </p:nvSpPr>
        <p:spPr>
          <a:xfrm>
            <a:off x="364128" y="1492882"/>
            <a:ext cx="2448272" cy="4893647"/>
          </a:xfrm>
          <a:prstGeom prst="rect">
            <a:avLst/>
          </a:prstGeom>
          <a:noFill/>
        </p:spPr>
        <p:txBody>
          <a:bodyPr wrap="square" rtlCol="0">
            <a:spAutoFit/>
          </a:bodyPr>
          <a:lstStyle/>
          <a:p>
            <a:r>
              <a:rPr lang="fr-FR" sz="2400" dirty="0" smtClean="0">
                <a:solidFill>
                  <a:srgbClr val="7030A0"/>
                </a:solidFill>
              </a:rPr>
              <a:t>Un besoin : </a:t>
            </a:r>
          </a:p>
          <a:p>
            <a:pPr marL="285750" indent="-285750">
              <a:buFont typeface="Arial" pitchFamily="34" charset="0"/>
              <a:buChar char="•"/>
            </a:pPr>
            <a:r>
              <a:rPr lang="fr-FR" sz="2400" i="1" dirty="0" smtClean="0"/>
              <a:t>revoir le design,</a:t>
            </a:r>
          </a:p>
          <a:p>
            <a:pPr marL="285750" indent="-285750">
              <a:buFont typeface="Arial" pitchFamily="34" charset="0"/>
              <a:buChar char="•"/>
            </a:pPr>
            <a:r>
              <a:rPr lang="fr-FR" sz="2400" i="1" dirty="0" smtClean="0"/>
              <a:t>trouver une solution pour lier le bouchon au corps (guidage en rotation)</a:t>
            </a:r>
          </a:p>
          <a:p>
            <a:pPr marL="285750" indent="-285750">
              <a:buFont typeface="Arial" pitchFamily="34" charset="0"/>
              <a:buChar char="•"/>
            </a:pPr>
            <a:r>
              <a:rPr lang="fr-FR" sz="2400" i="1" dirty="0" smtClean="0"/>
              <a:t>Eco conception.</a:t>
            </a:r>
          </a:p>
          <a:p>
            <a:pPr marL="285750" indent="-285750">
              <a:buFont typeface="Arial" pitchFamily="34" charset="0"/>
              <a:buChar char="•"/>
            </a:pPr>
            <a:endParaRPr lang="fr-FR" sz="2400" i="1" dirty="0" smtClean="0"/>
          </a:p>
          <a:p>
            <a:r>
              <a:rPr lang="fr-FR" sz="2400" b="1" i="1" dirty="0" smtClean="0">
                <a:solidFill>
                  <a:srgbClr val="002060"/>
                </a:solidFill>
              </a:rPr>
              <a:t>=&gt; Formulation d’exigences (</a:t>
            </a:r>
            <a:r>
              <a:rPr lang="fr-FR" sz="2400" b="1" i="1" dirty="0" err="1" smtClean="0">
                <a:solidFill>
                  <a:srgbClr val="002060"/>
                </a:solidFill>
              </a:rPr>
              <a:t>sysml</a:t>
            </a:r>
            <a:r>
              <a:rPr lang="fr-FR" sz="2400" b="1" i="1" dirty="0" smtClean="0">
                <a:solidFill>
                  <a:srgbClr val="002060"/>
                </a:solidFill>
              </a:rPr>
              <a:t>)</a:t>
            </a:r>
            <a:endParaRPr lang="fr-FR" sz="2400" b="1" i="1" dirty="0">
              <a:solidFill>
                <a:srgbClr val="002060"/>
              </a:solidFill>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872" y="579743"/>
            <a:ext cx="3636025" cy="61791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numéro de diapositive 2"/>
          <p:cNvSpPr>
            <a:spLocks noGrp="1"/>
          </p:cNvSpPr>
          <p:nvPr>
            <p:ph type="sldNum" sz="quarter" idx="12"/>
          </p:nvPr>
        </p:nvSpPr>
        <p:spPr/>
        <p:txBody>
          <a:bodyPr/>
          <a:lstStyle/>
          <a:p>
            <a:fld id="{E1C3DE35-BC40-463C-8D13-15410AE35EC3}" type="slidenum">
              <a:rPr lang="fr-FR" smtClean="0"/>
              <a:pPr/>
              <a:t>12</a:t>
            </a:fld>
            <a:endParaRPr lang="fr-FR" dirty="0"/>
          </a:p>
        </p:txBody>
      </p:sp>
      <p:sp>
        <p:nvSpPr>
          <p:cNvPr id="5" name="ZoneTexte 4"/>
          <p:cNvSpPr txBox="1"/>
          <p:nvPr/>
        </p:nvSpPr>
        <p:spPr>
          <a:xfrm rot="20935734">
            <a:off x="3040993" y="2735528"/>
            <a:ext cx="3187632" cy="769441"/>
          </a:xfrm>
          <a:prstGeom prst="rect">
            <a:avLst/>
          </a:prstGeom>
          <a:noFill/>
        </p:spPr>
        <p:txBody>
          <a:bodyPr wrap="square" rtlCol="0">
            <a:spAutoFit/>
          </a:bodyPr>
          <a:lstStyle/>
          <a:p>
            <a:pPr algn="ctr"/>
            <a:r>
              <a:rPr lang="fr-FR" sz="4400" b="1" dirty="0" smtClean="0">
                <a:ln w="12700">
                  <a:solidFill>
                    <a:schemeClr val="tx2">
                      <a:satMod val="155000"/>
                    </a:schemeClr>
                  </a:solidFill>
                  <a:prstDash val="solid"/>
                </a:ln>
                <a:noFill/>
                <a:effectLst>
                  <a:outerShdw blurRad="38100" dist="38100" dir="2700000" algn="tl">
                    <a:srgbClr val="000000">
                      <a:alpha val="43137"/>
                    </a:srgbClr>
                  </a:outerShdw>
                </a:effectLst>
              </a:rPr>
              <a:t>exigences</a:t>
            </a:r>
            <a:endParaRPr lang="fr-FR" sz="4400" b="1" dirty="0">
              <a:ln w="12700">
                <a:solidFill>
                  <a:schemeClr val="tx2">
                    <a:satMod val="155000"/>
                  </a:schemeClr>
                </a:solidFill>
                <a:prstDash val="solid"/>
              </a:ln>
              <a:noFill/>
              <a:effectLst>
                <a:outerShdw blurRad="38100" dist="38100" dir="2700000" algn="tl">
                  <a:srgbClr val="000000">
                    <a:alpha val="43137"/>
                  </a:srgbClr>
                </a:outerShdw>
              </a:effectLst>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253" y="562090"/>
            <a:ext cx="18573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e 7"/>
          <p:cNvGrpSpPr/>
          <p:nvPr/>
        </p:nvGrpSpPr>
        <p:grpSpPr>
          <a:xfrm>
            <a:off x="6730336" y="170453"/>
            <a:ext cx="1375439" cy="909456"/>
            <a:chOff x="6539836" y="170453"/>
            <a:chExt cx="1375439" cy="909456"/>
          </a:xfrm>
        </p:grpSpPr>
        <p:pic>
          <p:nvPicPr>
            <p:cNvPr id="9" name="Picture 3"/>
            <p:cNvPicPr>
              <a:picLocks noChangeAspect="1" noChangeArrowheads="1"/>
            </p:cNvPicPr>
            <p:nvPr/>
          </p:nvPicPr>
          <p:blipFill>
            <a:blip r:embed="rId5" cstate="print"/>
            <a:srcRect/>
            <a:stretch>
              <a:fillRect/>
            </a:stretch>
          </p:blipFill>
          <p:spPr bwMode="auto">
            <a:xfrm>
              <a:off x="6539836" y="170453"/>
              <a:ext cx="1375439" cy="909456"/>
            </a:xfrm>
            <a:prstGeom prst="rect">
              <a:avLst/>
            </a:prstGeom>
            <a:noFill/>
            <a:ln w="9525">
              <a:noFill/>
              <a:miter lim="800000"/>
              <a:headEnd/>
              <a:tailEnd/>
            </a:ln>
          </p:spPr>
        </p:pic>
        <p:sp>
          <p:nvSpPr>
            <p:cNvPr id="10" name="Rectangle à coins arrondis 9"/>
            <p:cNvSpPr/>
            <p:nvPr/>
          </p:nvSpPr>
          <p:spPr>
            <a:xfrm>
              <a:off x="6560344" y="18572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765365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540006"/>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 (résumé des étapes) </a:t>
            </a:r>
            <a:endParaRPr lang="fr-FR" sz="2800" dirty="0">
              <a:solidFill>
                <a:srgbClr val="0070C0"/>
              </a:solidFill>
            </a:endParaRPr>
          </a:p>
        </p:txBody>
      </p:sp>
      <p:sp>
        <p:nvSpPr>
          <p:cNvPr id="7" name="ZoneTexte 6"/>
          <p:cNvSpPr txBox="1"/>
          <p:nvPr/>
        </p:nvSpPr>
        <p:spPr>
          <a:xfrm>
            <a:off x="659402" y="1347464"/>
            <a:ext cx="4274547" cy="830997"/>
          </a:xfrm>
          <a:prstGeom prst="rect">
            <a:avLst/>
          </a:prstGeom>
          <a:noFill/>
        </p:spPr>
        <p:txBody>
          <a:bodyPr wrap="square" rtlCol="0">
            <a:spAutoFit/>
          </a:bodyPr>
          <a:lstStyle/>
          <a:p>
            <a:r>
              <a:rPr lang="fr-FR" sz="2400" i="1" dirty="0" smtClean="0"/>
              <a:t>Spécifications dans un tableau des exigences</a:t>
            </a:r>
            <a:endParaRPr lang="fr-FR" sz="2400" i="1" dirty="0"/>
          </a:p>
        </p:txBody>
      </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13</a:t>
            </a:fld>
            <a:endParaRPr lang="fr-FR" dirty="0"/>
          </a:p>
        </p:txBody>
      </p:sp>
      <p:pic>
        <p:nvPicPr>
          <p:cNvPr id="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8107" y="1362075"/>
            <a:ext cx="3653154"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959" r="53769" b="43521"/>
          <a:stretch/>
        </p:blipFill>
        <p:spPr bwMode="auto">
          <a:xfrm>
            <a:off x="135527" y="2657475"/>
            <a:ext cx="6008098" cy="373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502" y="442589"/>
            <a:ext cx="18573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4735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540006"/>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 (résumé des étapes) </a:t>
            </a:r>
            <a:endParaRPr lang="fr-FR" sz="2800" dirty="0">
              <a:solidFill>
                <a:srgbClr val="0070C0"/>
              </a:solidFill>
            </a:endParaRPr>
          </a:p>
        </p:txBody>
      </p:sp>
      <p:sp>
        <p:nvSpPr>
          <p:cNvPr id="7" name="ZoneTexte 6"/>
          <p:cNvSpPr txBox="1"/>
          <p:nvPr/>
        </p:nvSpPr>
        <p:spPr>
          <a:xfrm>
            <a:off x="659402" y="1347464"/>
            <a:ext cx="4274547" cy="461665"/>
          </a:xfrm>
          <a:prstGeom prst="rect">
            <a:avLst/>
          </a:prstGeom>
          <a:noFill/>
        </p:spPr>
        <p:txBody>
          <a:bodyPr wrap="square" rtlCol="0">
            <a:spAutoFit/>
          </a:bodyPr>
          <a:lstStyle/>
          <a:p>
            <a:r>
              <a:rPr lang="fr-FR" sz="2400" i="1" dirty="0" smtClean="0"/>
              <a:t>Une planification imposée</a:t>
            </a:r>
            <a:endParaRPr lang="fr-FR" sz="2400" i="1" dirty="0"/>
          </a:p>
        </p:txBody>
      </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14</a:t>
            </a:fld>
            <a:endParaRPr lang="fr-F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502" y="442589"/>
            <a:ext cx="18573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1809129"/>
            <a:ext cx="680085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6859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7" name="ZoneTexte 6"/>
          <p:cNvSpPr txBox="1"/>
          <p:nvPr/>
        </p:nvSpPr>
        <p:spPr>
          <a:xfrm>
            <a:off x="313228" y="1431126"/>
            <a:ext cx="6354272" cy="1569660"/>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Recherche des titres de propriété déposés </a:t>
            </a:r>
          </a:p>
          <a:p>
            <a:pPr marL="285750" indent="-285750">
              <a:buFontTx/>
              <a:buChar char="-"/>
            </a:pPr>
            <a:r>
              <a:rPr lang="fr-FR" sz="2400" dirty="0" smtClean="0"/>
              <a:t>Recherche des brevets , dessins et  modèles déposés (en lien avec la propriété industrielle abordée en  enseignement transversal)</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547" y="3013349"/>
            <a:ext cx="7273422" cy="133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Espace réservé du numéro de diapositive 2"/>
          <p:cNvSpPr>
            <a:spLocks noGrp="1"/>
          </p:cNvSpPr>
          <p:nvPr>
            <p:ph type="sldNum" sz="quarter" idx="12"/>
          </p:nvPr>
        </p:nvSpPr>
        <p:spPr/>
        <p:txBody>
          <a:bodyPr/>
          <a:lstStyle/>
          <a:p>
            <a:fld id="{E1C3DE35-BC40-463C-8D13-15410AE35EC3}" type="slidenum">
              <a:rPr lang="fr-FR" smtClean="0"/>
              <a:pPr/>
              <a:t>15</a:t>
            </a:fld>
            <a:endParaRPr lang="fr-FR"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03" y="576263"/>
            <a:ext cx="1778242" cy="82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e 11"/>
          <p:cNvGrpSpPr/>
          <p:nvPr/>
        </p:nvGrpSpPr>
        <p:grpSpPr>
          <a:xfrm>
            <a:off x="6539836" y="170453"/>
            <a:ext cx="1375439" cy="909456"/>
            <a:chOff x="6539836" y="170453"/>
            <a:chExt cx="1375439" cy="909456"/>
          </a:xfrm>
        </p:grpSpPr>
        <p:pic>
          <p:nvPicPr>
            <p:cNvPr id="15" name="Picture 3"/>
            <p:cNvPicPr>
              <a:picLocks noChangeAspect="1" noChangeArrowheads="1"/>
            </p:cNvPicPr>
            <p:nvPr/>
          </p:nvPicPr>
          <p:blipFill>
            <a:blip r:embed="rId4" cstate="print"/>
            <a:srcRect/>
            <a:stretch>
              <a:fillRect/>
            </a:stretch>
          </p:blipFill>
          <p:spPr bwMode="auto">
            <a:xfrm>
              <a:off x="6539836" y="170453"/>
              <a:ext cx="1375439" cy="909456"/>
            </a:xfrm>
            <a:prstGeom prst="rect">
              <a:avLst/>
            </a:prstGeom>
            <a:noFill/>
            <a:ln w="9525">
              <a:noFill/>
              <a:miter lim="800000"/>
              <a:headEnd/>
              <a:tailEnd/>
            </a:ln>
          </p:spPr>
        </p:pic>
        <p:sp>
          <p:nvSpPr>
            <p:cNvPr id="16" name="Rectangle à coins arrondis 15"/>
            <p:cNvSpPr/>
            <p:nvPr/>
          </p:nvSpPr>
          <p:spPr>
            <a:xfrm>
              <a:off x="6655594" y="43337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829401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3943530"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11" name="ZoneTexte 10"/>
          <p:cNvSpPr txBox="1"/>
          <p:nvPr/>
        </p:nvSpPr>
        <p:spPr>
          <a:xfrm>
            <a:off x="341803" y="1405319"/>
            <a:ext cx="3988904" cy="2677656"/>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Analyse du produit existant:</a:t>
            </a:r>
          </a:p>
          <a:p>
            <a:r>
              <a:rPr lang="fr-FR" sz="2400" dirty="0" smtClean="0"/>
              <a:t>-   Remplissage du diagramme des exigences de la clé existante,</a:t>
            </a:r>
          </a:p>
          <a:p>
            <a:pPr marL="285750" indent="-285750">
              <a:buFontTx/>
              <a:buChar char="-"/>
            </a:pPr>
            <a:r>
              <a:rPr lang="fr-FR" sz="2400" dirty="0" smtClean="0"/>
              <a:t>Identification des solutions susceptibles d’être reprises sans modification.</a:t>
            </a:r>
          </a:p>
        </p:txBody>
      </p:sp>
      <p:grpSp>
        <p:nvGrpSpPr>
          <p:cNvPr id="5" name="Groupe 4"/>
          <p:cNvGrpSpPr/>
          <p:nvPr/>
        </p:nvGrpSpPr>
        <p:grpSpPr>
          <a:xfrm>
            <a:off x="6701761" y="132353"/>
            <a:ext cx="1375439" cy="909456"/>
            <a:chOff x="6539836" y="170453"/>
            <a:chExt cx="1375439" cy="909456"/>
          </a:xfrm>
        </p:grpSpPr>
        <p:pic>
          <p:nvPicPr>
            <p:cNvPr id="13" name="Picture 3"/>
            <p:cNvPicPr>
              <a:picLocks noChangeAspect="1" noChangeArrowheads="1"/>
            </p:cNvPicPr>
            <p:nvPr/>
          </p:nvPicPr>
          <p:blipFill>
            <a:blip r:embed="rId2" cstate="print"/>
            <a:srcRect/>
            <a:stretch>
              <a:fillRect/>
            </a:stretch>
          </p:blipFill>
          <p:spPr bwMode="auto">
            <a:xfrm>
              <a:off x="6539836" y="170453"/>
              <a:ext cx="1375439" cy="909456"/>
            </a:xfrm>
            <a:prstGeom prst="rect">
              <a:avLst/>
            </a:prstGeom>
            <a:noFill/>
            <a:ln w="9525">
              <a:noFill/>
              <a:miter lim="800000"/>
              <a:headEnd/>
              <a:tailEnd/>
            </a:ln>
          </p:spPr>
        </p:pic>
        <p:sp>
          <p:nvSpPr>
            <p:cNvPr id="14" name="Rectangle à coins arrondis 13"/>
            <p:cNvSpPr/>
            <p:nvPr/>
          </p:nvSpPr>
          <p:spPr>
            <a:xfrm>
              <a:off x="6655594" y="43337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16</a:t>
            </a:fld>
            <a:endParaRPr lang="fr-FR" dirty="0"/>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03" y="576263"/>
            <a:ext cx="1778242" cy="82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0707" y="1399523"/>
            <a:ext cx="4665772" cy="28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92" y="4283000"/>
            <a:ext cx="8946987" cy="21178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330707" y="1323975"/>
            <a:ext cx="3936993" cy="638175"/>
          </a:xfrm>
          <a:prstGeom prst="rect">
            <a:avLst/>
          </a:prstGeom>
          <a:noFill/>
          <a:ln w="1905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p:cNvCxnSpPr/>
          <p:nvPr/>
        </p:nvCxnSpPr>
        <p:spPr>
          <a:xfrm flipH="1">
            <a:off x="4238625" y="1962150"/>
            <a:ext cx="600076" cy="232085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85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3943530"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11" name="ZoneTexte 10"/>
          <p:cNvSpPr txBox="1"/>
          <p:nvPr/>
        </p:nvSpPr>
        <p:spPr>
          <a:xfrm>
            <a:off x="341803" y="1405319"/>
            <a:ext cx="5039822" cy="830997"/>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Répartition des taches</a:t>
            </a:r>
          </a:p>
          <a:p>
            <a:r>
              <a:rPr lang="fr-FR" sz="2400" dirty="0" smtClean="0"/>
              <a:t>-   En fonction des exigences à traiter</a:t>
            </a:r>
          </a:p>
        </p:txBody>
      </p:sp>
      <p:grpSp>
        <p:nvGrpSpPr>
          <p:cNvPr id="5" name="Groupe 4"/>
          <p:cNvGrpSpPr/>
          <p:nvPr/>
        </p:nvGrpSpPr>
        <p:grpSpPr>
          <a:xfrm>
            <a:off x="6701761" y="132353"/>
            <a:ext cx="1375439" cy="909456"/>
            <a:chOff x="6539836" y="170453"/>
            <a:chExt cx="1375439" cy="909456"/>
          </a:xfrm>
        </p:grpSpPr>
        <p:pic>
          <p:nvPicPr>
            <p:cNvPr id="13" name="Picture 3"/>
            <p:cNvPicPr>
              <a:picLocks noChangeAspect="1" noChangeArrowheads="1"/>
            </p:cNvPicPr>
            <p:nvPr/>
          </p:nvPicPr>
          <p:blipFill>
            <a:blip r:embed="rId2" cstate="print"/>
            <a:srcRect/>
            <a:stretch>
              <a:fillRect/>
            </a:stretch>
          </p:blipFill>
          <p:spPr bwMode="auto">
            <a:xfrm>
              <a:off x="6539836" y="170453"/>
              <a:ext cx="1375439" cy="909456"/>
            </a:xfrm>
            <a:prstGeom prst="rect">
              <a:avLst/>
            </a:prstGeom>
            <a:noFill/>
            <a:ln w="9525">
              <a:noFill/>
              <a:miter lim="800000"/>
              <a:headEnd/>
              <a:tailEnd/>
            </a:ln>
          </p:spPr>
        </p:pic>
        <p:sp>
          <p:nvSpPr>
            <p:cNvPr id="14" name="Rectangle à coins arrondis 13"/>
            <p:cNvSpPr/>
            <p:nvPr/>
          </p:nvSpPr>
          <p:spPr>
            <a:xfrm>
              <a:off x="6655594" y="43337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17</a:t>
            </a:fld>
            <a:endParaRPr lang="fr-FR" dirty="0"/>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03" y="576263"/>
            <a:ext cx="1778242" cy="82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9"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148" y="2360140"/>
            <a:ext cx="8019925" cy="2288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3872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041764"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7" name="ZoneTexte 6"/>
          <p:cNvSpPr txBox="1"/>
          <p:nvPr/>
        </p:nvSpPr>
        <p:spPr>
          <a:xfrm>
            <a:off x="139185" y="1607468"/>
            <a:ext cx="3575565" cy="2308324"/>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Recherche de designs</a:t>
            </a:r>
          </a:p>
          <a:p>
            <a:pPr marL="285750" indent="-285750">
              <a:buFontTx/>
              <a:buChar char="-"/>
            </a:pPr>
            <a:r>
              <a:rPr lang="fr-FR" sz="2400" dirty="0" smtClean="0"/>
              <a:t>Application des techniques de croquis apprises en ET </a:t>
            </a:r>
            <a:r>
              <a:rPr lang="fr-FR" sz="2400" dirty="0" err="1" smtClean="0"/>
              <a:t>et</a:t>
            </a:r>
            <a:r>
              <a:rPr lang="fr-FR" sz="2400" dirty="0" smtClean="0"/>
              <a:t> en ITEC (perspective et vues projetées)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8483" y="1133814"/>
            <a:ext cx="3215865" cy="278197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136" y="3830067"/>
            <a:ext cx="3034766" cy="263202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numéro de diapositive 3"/>
          <p:cNvSpPr>
            <a:spLocks noGrp="1"/>
          </p:cNvSpPr>
          <p:nvPr>
            <p:ph type="sldNum" sz="quarter" idx="12"/>
          </p:nvPr>
        </p:nvSpPr>
        <p:spPr/>
        <p:txBody>
          <a:bodyPr/>
          <a:lstStyle/>
          <a:p>
            <a:fld id="{E1C3DE35-BC40-463C-8D13-15410AE35EC3}" type="slidenum">
              <a:rPr lang="fr-FR" smtClean="0"/>
              <a:pPr/>
              <a:t>18</a:t>
            </a:fld>
            <a:endParaRPr lang="fr-FR" dirty="0"/>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803" y="576263"/>
            <a:ext cx="1778242" cy="82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e 18"/>
          <p:cNvGrpSpPr/>
          <p:nvPr/>
        </p:nvGrpSpPr>
        <p:grpSpPr>
          <a:xfrm>
            <a:off x="6701761" y="132353"/>
            <a:ext cx="1375439" cy="909456"/>
            <a:chOff x="6539836" y="170453"/>
            <a:chExt cx="1375439" cy="909456"/>
          </a:xfrm>
        </p:grpSpPr>
        <p:pic>
          <p:nvPicPr>
            <p:cNvPr id="20" name="Picture 3"/>
            <p:cNvPicPr>
              <a:picLocks noChangeAspect="1" noChangeArrowheads="1"/>
            </p:cNvPicPr>
            <p:nvPr/>
          </p:nvPicPr>
          <p:blipFill>
            <a:blip r:embed="rId5" cstate="print"/>
            <a:srcRect/>
            <a:stretch>
              <a:fillRect/>
            </a:stretch>
          </p:blipFill>
          <p:spPr bwMode="auto">
            <a:xfrm>
              <a:off x="6539836" y="170453"/>
              <a:ext cx="1375439" cy="909456"/>
            </a:xfrm>
            <a:prstGeom prst="rect">
              <a:avLst/>
            </a:prstGeom>
            <a:noFill/>
            <a:ln w="9525">
              <a:noFill/>
              <a:miter lim="800000"/>
              <a:headEnd/>
              <a:tailEnd/>
            </a:ln>
          </p:spPr>
        </p:pic>
        <p:sp>
          <p:nvSpPr>
            <p:cNvPr id="21" name="Rectangle à coins arrondis 20"/>
            <p:cNvSpPr/>
            <p:nvPr/>
          </p:nvSpPr>
          <p:spPr>
            <a:xfrm>
              <a:off x="6655594" y="43337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ZoneTexte 2"/>
          <p:cNvSpPr txBox="1"/>
          <p:nvPr/>
        </p:nvSpPr>
        <p:spPr>
          <a:xfrm>
            <a:off x="384902" y="4158114"/>
            <a:ext cx="3533581" cy="646331"/>
          </a:xfrm>
          <a:prstGeom prst="rect">
            <a:avLst/>
          </a:prstGeom>
          <a:noFill/>
        </p:spPr>
        <p:txBody>
          <a:bodyPr wrap="square" rtlCol="0">
            <a:spAutoFit/>
          </a:bodyPr>
          <a:lstStyle/>
          <a:p>
            <a:r>
              <a:rPr lang="fr-FR" dirty="0" smtClean="0"/>
              <a:t>Consultation de la base de dessins et modèles sur le site de l’INPI</a:t>
            </a:r>
            <a:endParaRPr lang="fr-FR" dirty="0"/>
          </a:p>
        </p:txBody>
      </p:sp>
    </p:spTree>
    <p:extLst>
      <p:ext uri="{BB962C8B-B14F-4D97-AF65-F5344CB8AC3E}">
        <p14:creationId xmlns:p14="http://schemas.microsoft.com/office/powerpoint/2010/main" val="29058049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6840760"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11" name="ZoneTexte 10"/>
          <p:cNvSpPr txBox="1"/>
          <p:nvPr/>
        </p:nvSpPr>
        <p:spPr>
          <a:xfrm>
            <a:off x="280193" y="1426077"/>
            <a:ext cx="2120107" cy="1938992"/>
          </a:xfrm>
          <a:prstGeom prst="rect">
            <a:avLst/>
          </a:prstGeom>
          <a:noFill/>
        </p:spPr>
        <p:txBody>
          <a:bodyPr wrap="square" rtlCol="0">
            <a:spAutoFit/>
          </a:bodyPr>
          <a:lstStyle/>
          <a:p>
            <a:pPr marL="285750" indent="-285750">
              <a:buFont typeface="Wingdings" pitchFamily="2" charset="2"/>
              <a:buChar char="Ø"/>
            </a:pPr>
            <a:r>
              <a:rPr lang="fr-FR" sz="2400" dirty="0" smtClean="0">
                <a:solidFill>
                  <a:srgbClr val="7030A0"/>
                </a:solidFill>
              </a:rPr>
              <a:t>Recherche de solutions</a:t>
            </a:r>
          </a:p>
          <a:p>
            <a:r>
              <a:rPr lang="fr-FR" sz="2400" dirty="0" smtClean="0">
                <a:solidFill>
                  <a:schemeClr val="tx1">
                    <a:lumMod val="95000"/>
                    <a:lumOff val="5000"/>
                  </a:schemeClr>
                </a:solidFill>
              </a:rPr>
              <a:t>Remplissage d’une fiche de conception:</a:t>
            </a: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1309" y="776076"/>
            <a:ext cx="3973016" cy="593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numéro de diapositive 3"/>
          <p:cNvSpPr>
            <a:spLocks noGrp="1"/>
          </p:cNvSpPr>
          <p:nvPr>
            <p:ph type="sldNum" sz="quarter" idx="12"/>
          </p:nvPr>
        </p:nvSpPr>
        <p:spPr/>
        <p:txBody>
          <a:bodyPr/>
          <a:lstStyle/>
          <a:p>
            <a:fld id="{E1C3DE35-BC40-463C-8D13-15410AE35EC3}" type="slidenum">
              <a:rPr lang="fr-FR" smtClean="0"/>
              <a:pPr/>
              <a:t>19</a:t>
            </a:fld>
            <a:endParaRPr lang="fr-FR" dirty="0"/>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803" y="576263"/>
            <a:ext cx="1778242" cy="82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e 15"/>
          <p:cNvGrpSpPr/>
          <p:nvPr/>
        </p:nvGrpSpPr>
        <p:grpSpPr>
          <a:xfrm>
            <a:off x="6701761" y="132353"/>
            <a:ext cx="1375439" cy="909456"/>
            <a:chOff x="6539836" y="170453"/>
            <a:chExt cx="1375439" cy="909456"/>
          </a:xfrm>
        </p:grpSpPr>
        <p:pic>
          <p:nvPicPr>
            <p:cNvPr id="17" name="Picture 3"/>
            <p:cNvPicPr>
              <a:picLocks noChangeAspect="1" noChangeArrowheads="1"/>
            </p:cNvPicPr>
            <p:nvPr/>
          </p:nvPicPr>
          <p:blipFill>
            <a:blip r:embed="rId5" cstate="print"/>
            <a:srcRect/>
            <a:stretch>
              <a:fillRect/>
            </a:stretch>
          </p:blipFill>
          <p:spPr bwMode="auto">
            <a:xfrm>
              <a:off x="6539836" y="170453"/>
              <a:ext cx="1375439" cy="909456"/>
            </a:xfrm>
            <a:prstGeom prst="rect">
              <a:avLst/>
            </a:prstGeom>
            <a:noFill/>
            <a:ln w="9525">
              <a:noFill/>
              <a:miter lim="800000"/>
              <a:headEnd/>
              <a:tailEnd/>
            </a:ln>
          </p:spPr>
        </p:pic>
        <p:sp>
          <p:nvSpPr>
            <p:cNvPr id="18" name="Rectangle à coins arrondis 17"/>
            <p:cNvSpPr/>
            <p:nvPr/>
          </p:nvSpPr>
          <p:spPr>
            <a:xfrm>
              <a:off x="6655594" y="433370"/>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à coins arrondis 7"/>
          <p:cNvSpPr/>
          <p:nvPr/>
        </p:nvSpPr>
        <p:spPr>
          <a:xfrm>
            <a:off x="2553728" y="987893"/>
            <a:ext cx="1248803" cy="517057"/>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4">
                    <a:lumMod val="50000"/>
                  </a:schemeClr>
                </a:solidFill>
              </a:rPr>
              <a:t>Exigence</a:t>
            </a:r>
            <a:endParaRPr lang="fr-FR" dirty="0"/>
          </a:p>
        </p:txBody>
      </p:sp>
      <p:cxnSp>
        <p:nvCxnSpPr>
          <p:cNvPr id="10" name="Connecteur droit 9"/>
          <p:cNvCxnSpPr>
            <a:stCxn id="8" idx="3"/>
          </p:cNvCxnSpPr>
          <p:nvPr/>
        </p:nvCxnSpPr>
        <p:spPr>
          <a:xfrm>
            <a:off x="3802531" y="1246422"/>
            <a:ext cx="264644" cy="1531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Rectangle à coins arrondis 23"/>
          <p:cNvSpPr/>
          <p:nvPr/>
        </p:nvSpPr>
        <p:spPr>
          <a:xfrm>
            <a:off x="2553727" y="1553622"/>
            <a:ext cx="1248803" cy="65728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4">
                    <a:lumMod val="50000"/>
                  </a:schemeClr>
                </a:solidFill>
              </a:rPr>
              <a:t>Titre de la solution</a:t>
            </a:r>
            <a:endParaRPr lang="fr-FR" dirty="0"/>
          </a:p>
        </p:txBody>
      </p:sp>
      <p:cxnSp>
        <p:nvCxnSpPr>
          <p:cNvPr id="26" name="Connecteur droit 25"/>
          <p:cNvCxnSpPr/>
          <p:nvPr/>
        </p:nvCxnSpPr>
        <p:spPr>
          <a:xfrm flipV="1">
            <a:off x="3822609" y="1676400"/>
            <a:ext cx="244566" cy="18414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Rectangle à coins arrondis 27"/>
          <p:cNvSpPr/>
          <p:nvPr/>
        </p:nvSpPr>
        <p:spPr>
          <a:xfrm>
            <a:off x="2553727" y="2868072"/>
            <a:ext cx="1248803" cy="1208628"/>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4">
                    <a:lumMod val="50000"/>
                  </a:schemeClr>
                </a:solidFill>
              </a:rPr>
              <a:t>Croquis ou schéma annoté</a:t>
            </a:r>
            <a:endParaRPr lang="fr-FR" dirty="0"/>
          </a:p>
        </p:txBody>
      </p:sp>
      <p:cxnSp>
        <p:nvCxnSpPr>
          <p:cNvPr id="29" name="Connecteur droit 28"/>
          <p:cNvCxnSpPr>
            <a:stCxn id="28" idx="3"/>
          </p:cNvCxnSpPr>
          <p:nvPr/>
        </p:nvCxnSpPr>
        <p:spPr>
          <a:xfrm flipV="1">
            <a:off x="3802530" y="3196715"/>
            <a:ext cx="264645" cy="27567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2" name="Rectangle à coins arrondis 31"/>
          <p:cNvSpPr/>
          <p:nvPr/>
        </p:nvSpPr>
        <p:spPr>
          <a:xfrm>
            <a:off x="2573806" y="5260078"/>
            <a:ext cx="1248803" cy="1208628"/>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4">
                    <a:lumMod val="50000"/>
                  </a:schemeClr>
                </a:solidFill>
              </a:rPr>
              <a:t>Analyse critique</a:t>
            </a:r>
            <a:endParaRPr lang="fr-FR" dirty="0"/>
          </a:p>
        </p:txBody>
      </p:sp>
      <p:cxnSp>
        <p:nvCxnSpPr>
          <p:cNvPr id="33" name="Connecteur droit 32"/>
          <p:cNvCxnSpPr/>
          <p:nvPr/>
        </p:nvCxnSpPr>
        <p:spPr>
          <a:xfrm>
            <a:off x="3812569" y="5864912"/>
            <a:ext cx="254606" cy="6916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rot="21102158">
            <a:off x="5456614" y="3640942"/>
            <a:ext cx="3865731" cy="584775"/>
          </a:xfrm>
          <a:prstGeom prst="rect">
            <a:avLst/>
          </a:prstGeom>
          <a:noFill/>
        </p:spPr>
        <p:txBody>
          <a:bodyPr wrap="square" rtlCol="0">
            <a:spAutoFit/>
          </a:bodyPr>
          <a:lstStyle/>
          <a:p>
            <a:r>
              <a:rPr lang="fr-FR"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Fiche de conception</a:t>
            </a:r>
            <a:endParaRPr lang="fr-FR"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ZoneTexte 26"/>
          <p:cNvSpPr txBox="1"/>
          <p:nvPr/>
        </p:nvSpPr>
        <p:spPr>
          <a:xfrm rot="21198926">
            <a:off x="300955" y="3598300"/>
            <a:ext cx="2211924" cy="830997"/>
          </a:xfrm>
          <a:prstGeom prst="rect">
            <a:avLst/>
          </a:prstGeom>
          <a:noFill/>
        </p:spPr>
        <p:txBody>
          <a:bodyPr wrap="square" rtlCol="0">
            <a:spAutoFit/>
          </a:bodyPr>
          <a:lstStyle/>
          <a:p>
            <a:r>
              <a:rPr lang="fr-FR" sz="2400" dirty="0" smtClean="0">
                <a:effectLst>
                  <a:outerShdw blurRad="38100" dist="38100" dir="2700000" algn="tl">
                    <a:srgbClr val="000000">
                      <a:alpha val="43137"/>
                    </a:srgbClr>
                  </a:outerShdw>
                </a:effectLst>
              </a:rPr>
              <a:t>+ Des ressources</a:t>
            </a:r>
            <a:endParaRPr lang="fr-FR" sz="2400" dirty="0">
              <a:effectLst>
                <a:outerShdw blurRad="38100" dist="38100" dir="2700000" algn="tl">
                  <a:srgbClr val="000000">
                    <a:alpha val="43137"/>
                  </a:srgbClr>
                </a:outerShdw>
              </a:effectLst>
            </a:endParaRPr>
          </a:p>
        </p:txBody>
      </p:sp>
      <p:sp>
        <p:nvSpPr>
          <p:cNvPr id="3" name="ZoneTexte 2"/>
          <p:cNvSpPr txBox="1"/>
          <p:nvPr/>
        </p:nvSpPr>
        <p:spPr>
          <a:xfrm>
            <a:off x="201675" y="5042118"/>
            <a:ext cx="2058497" cy="1815882"/>
          </a:xfrm>
          <a:prstGeom prst="rect">
            <a:avLst/>
          </a:prstGeom>
          <a:noFill/>
          <a:ln>
            <a:solidFill>
              <a:schemeClr val="accent1"/>
            </a:solidFill>
          </a:ln>
        </p:spPr>
        <p:txBody>
          <a:bodyPr wrap="square" rtlCol="0">
            <a:spAutoFit/>
          </a:bodyPr>
          <a:lstStyle/>
          <a:p>
            <a:r>
              <a:rPr lang="fr-FR" sz="2800" dirty="0" smtClean="0">
                <a:solidFill>
                  <a:srgbClr val="FF0000"/>
                </a:solidFill>
                <a:effectLst>
                  <a:outerShdw blurRad="38100" dist="38100" dir="2700000" algn="tl">
                    <a:srgbClr val="000000">
                      <a:alpha val="43137"/>
                    </a:srgbClr>
                  </a:outerShdw>
                </a:effectLst>
              </a:rPr>
              <a:t>Une revue de projet pour fixer les solutions</a:t>
            </a:r>
            <a:endParaRPr lang="fr-FR" sz="28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78467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2</a:t>
            </a:fld>
            <a:endParaRPr lang="fr-FR" dirty="0"/>
          </a:p>
        </p:txBody>
      </p:sp>
      <p:sp>
        <p:nvSpPr>
          <p:cNvPr id="5" name="Titre 1"/>
          <p:cNvSpPr>
            <a:spLocks noGrp="1"/>
          </p:cNvSpPr>
          <p:nvPr>
            <p:ph type="title"/>
          </p:nvPr>
        </p:nvSpPr>
        <p:spPr>
          <a:xfrm>
            <a:off x="953801" y="1472666"/>
            <a:ext cx="7304675" cy="926976"/>
          </a:xfrm>
        </p:spPr>
        <p:txBody>
          <a:bodyPr>
            <a:normAutofit fontScale="90000"/>
          </a:bodyPr>
          <a:lstStyle/>
          <a:p>
            <a:r>
              <a:rPr lang="fr-FR" sz="4000" dirty="0" smtClean="0">
                <a:solidFill>
                  <a:srgbClr val="0070C0"/>
                </a:solidFill>
                <a:effectLst>
                  <a:outerShdw blurRad="38100" dist="38100" dir="2700000" algn="tl">
                    <a:srgbClr val="000000">
                      <a:alpha val="43137"/>
                    </a:srgbClr>
                  </a:outerShdw>
                </a:effectLst>
              </a:rPr>
              <a:t>Proposition de progression en première, spécialité ITEC</a:t>
            </a:r>
            <a:endParaRPr lang="fr-FR" sz="400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78846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133591"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sp>
        <p:nvSpPr>
          <p:cNvPr id="7" name="ZoneTexte 6"/>
          <p:cNvSpPr txBox="1"/>
          <p:nvPr/>
        </p:nvSpPr>
        <p:spPr>
          <a:xfrm>
            <a:off x="466725" y="1415426"/>
            <a:ext cx="4695825" cy="3416320"/>
          </a:xfrm>
          <a:prstGeom prst="rect">
            <a:avLst/>
          </a:prstGeom>
          <a:noFill/>
        </p:spPr>
        <p:txBody>
          <a:bodyPr wrap="square" rtlCol="0">
            <a:spAutoFit/>
          </a:bodyPr>
          <a:lstStyle/>
          <a:p>
            <a:pPr marL="285750" indent="-285750">
              <a:buFont typeface="Wingdings" pitchFamily="2" charset="2"/>
              <a:buChar char="Ø"/>
            </a:pPr>
            <a:r>
              <a:rPr lang="fr-FR" sz="2400" dirty="0" smtClean="0">
                <a:solidFill>
                  <a:srgbClr val="7030A0"/>
                </a:solidFill>
              </a:rPr>
              <a:t>Première définition de la géométrie des pièces sous modeleur volumique</a:t>
            </a:r>
          </a:p>
          <a:p>
            <a:pPr marL="285750" indent="-285750">
              <a:buFont typeface="Wingdings" pitchFamily="2" charset="2"/>
              <a:buChar char="Ø"/>
            </a:pPr>
            <a:endParaRPr lang="fr-FR" sz="2400" dirty="0">
              <a:solidFill>
                <a:srgbClr val="7030A0"/>
              </a:solidFill>
            </a:endParaRPr>
          </a:p>
          <a:p>
            <a:pPr marL="285750" indent="-285750">
              <a:buFont typeface="Wingdings" pitchFamily="2" charset="2"/>
              <a:buChar char="Ø"/>
            </a:pPr>
            <a:r>
              <a:rPr lang="fr-FR" sz="2400" dirty="0" smtClean="0">
                <a:solidFill>
                  <a:srgbClr val="7030A0"/>
                </a:solidFill>
              </a:rPr>
              <a:t>On privilégie le mode de conception dans l’assemblage</a:t>
            </a:r>
          </a:p>
          <a:p>
            <a:r>
              <a:rPr lang="fr-FR" sz="2400" dirty="0" smtClean="0">
                <a:solidFill>
                  <a:srgbClr val="7030A0"/>
                </a:solidFill>
              </a:rPr>
              <a:t>(Les pièces sont créées en s’appuyant sur la géométrie de la mémoire flash)</a:t>
            </a: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20</a:t>
            </a:fld>
            <a:endParaRPr lang="fr-F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386" y="533400"/>
            <a:ext cx="1779339" cy="826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8" name="Groupe 27"/>
          <p:cNvGrpSpPr/>
          <p:nvPr/>
        </p:nvGrpSpPr>
        <p:grpSpPr>
          <a:xfrm>
            <a:off x="6701761" y="132353"/>
            <a:ext cx="1375439" cy="909456"/>
            <a:chOff x="6539836" y="170453"/>
            <a:chExt cx="1375439" cy="909456"/>
          </a:xfrm>
        </p:grpSpPr>
        <p:pic>
          <p:nvPicPr>
            <p:cNvPr id="30" name="Picture 3"/>
            <p:cNvPicPr>
              <a:picLocks noChangeAspect="1" noChangeArrowheads="1"/>
            </p:cNvPicPr>
            <p:nvPr/>
          </p:nvPicPr>
          <p:blipFill>
            <a:blip r:embed="rId3" cstate="print"/>
            <a:srcRect/>
            <a:stretch>
              <a:fillRect/>
            </a:stretch>
          </p:blipFill>
          <p:spPr bwMode="auto">
            <a:xfrm>
              <a:off x="6539836" y="170453"/>
              <a:ext cx="1375439" cy="909456"/>
            </a:xfrm>
            <a:prstGeom prst="rect">
              <a:avLst/>
            </a:prstGeom>
            <a:noFill/>
            <a:ln w="9525">
              <a:noFill/>
              <a:miter lim="800000"/>
              <a:headEnd/>
              <a:tailEnd/>
            </a:ln>
          </p:spPr>
        </p:pic>
        <p:sp>
          <p:nvSpPr>
            <p:cNvPr id="33" name="Rectangle à coins arrondis 32"/>
            <p:cNvSpPr/>
            <p:nvPr/>
          </p:nvSpPr>
          <p:spPr>
            <a:xfrm>
              <a:off x="6731794" y="652445"/>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6041" y="1503472"/>
            <a:ext cx="3649679" cy="4267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119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133591" cy="618055"/>
          </a:xfrm>
        </p:spPr>
        <p:txBody>
          <a:bodyPr>
            <a:normAutofit/>
          </a:bodyPr>
          <a:lstStyle/>
          <a:p>
            <a:pPr algn="l"/>
            <a:r>
              <a:rPr lang="fr-FR" sz="2800" dirty="0" smtClean="0">
                <a:solidFill>
                  <a:srgbClr val="0070C0"/>
                </a:solidFill>
              </a:rPr>
              <a:t>Le 1</a:t>
            </a:r>
            <a:r>
              <a:rPr lang="fr-FR" sz="2800" baseline="30000" dirty="0" smtClean="0">
                <a:solidFill>
                  <a:srgbClr val="0070C0"/>
                </a:solidFill>
              </a:rPr>
              <a:t>er</a:t>
            </a:r>
            <a:r>
              <a:rPr lang="fr-FR" sz="2800" dirty="0" smtClean="0">
                <a:solidFill>
                  <a:srgbClr val="0070C0"/>
                </a:solidFill>
              </a:rPr>
              <a:t> mini projet en ITEC</a:t>
            </a:r>
            <a:endParaRPr lang="fr-FR" sz="2800" dirty="0">
              <a:solidFill>
                <a:srgbClr val="0070C0"/>
              </a:solidFill>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0610" y="2321516"/>
            <a:ext cx="1575548" cy="176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ZoneTexte 15"/>
          <p:cNvSpPr txBox="1"/>
          <p:nvPr/>
        </p:nvSpPr>
        <p:spPr>
          <a:xfrm>
            <a:off x="134127" y="2526639"/>
            <a:ext cx="2050352" cy="1015663"/>
          </a:xfrm>
          <a:prstGeom prst="rect">
            <a:avLst/>
          </a:prstGeom>
          <a:noFill/>
          <a:ln>
            <a:solidFill>
              <a:schemeClr val="accent1"/>
            </a:solidFill>
          </a:ln>
        </p:spPr>
        <p:txBody>
          <a:bodyPr wrap="square" rtlCol="0">
            <a:spAutoFit/>
          </a:bodyPr>
          <a:lstStyle/>
          <a:p>
            <a:r>
              <a:rPr lang="fr-FR" sz="2000" dirty="0" smtClean="0">
                <a:solidFill>
                  <a:schemeClr val="tx1">
                    <a:lumMod val="65000"/>
                    <a:lumOff val="35000"/>
                  </a:schemeClr>
                </a:solidFill>
              </a:rPr>
              <a:t>Procédé imposé : l’injection plastique</a:t>
            </a:r>
          </a:p>
        </p:txBody>
      </p:sp>
      <p:sp>
        <p:nvSpPr>
          <p:cNvPr id="18" name="ZoneTexte 17"/>
          <p:cNvSpPr txBox="1"/>
          <p:nvPr/>
        </p:nvSpPr>
        <p:spPr>
          <a:xfrm>
            <a:off x="5894806" y="3080687"/>
            <a:ext cx="1305486" cy="1477328"/>
          </a:xfrm>
          <a:prstGeom prst="rect">
            <a:avLst/>
          </a:prstGeom>
          <a:noFill/>
          <a:ln>
            <a:solidFill>
              <a:schemeClr val="accent1"/>
            </a:solidFill>
          </a:ln>
        </p:spPr>
        <p:txBody>
          <a:bodyPr wrap="square" rtlCol="0">
            <a:spAutoFit/>
          </a:bodyPr>
          <a:lstStyle/>
          <a:p>
            <a:r>
              <a:rPr lang="fr-FR" dirty="0" smtClean="0">
                <a:solidFill>
                  <a:schemeClr val="tx1">
                    <a:lumMod val="65000"/>
                    <a:lumOff val="35000"/>
                  </a:schemeClr>
                </a:solidFill>
              </a:rPr>
              <a:t>Affinage des formes en lien avec les limites du procédé </a:t>
            </a:r>
          </a:p>
        </p:txBody>
      </p:sp>
      <p:sp>
        <p:nvSpPr>
          <p:cNvPr id="3" name="ZoneTexte 2"/>
          <p:cNvSpPr txBox="1"/>
          <p:nvPr/>
        </p:nvSpPr>
        <p:spPr>
          <a:xfrm>
            <a:off x="439985" y="1359670"/>
            <a:ext cx="3189241" cy="830997"/>
          </a:xfrm>
          <a:prstGeom prst="rect">
            <a:avLst/>
          </a:prstGeom>
          <a:noFill/>
        </p:spPr>
        <p:txBody>
          <a:bodyPr wrap="square" rtlCol="0">
            <a:spAutoFit/>
          </a:bodyPr>
          <a:lstStyle/>
          <a:p>
            <a:pPr marL="285750" indent="-285750">
              <a:buFont typeface="Wingdings" pitchFamily="2" charset="2"/>
              <a:buChar char="Ø"/>
            </a:pPr>
            <a:r>
              <a:rPr lang="fr-FR" sz="2400" dirty="0" smtClean="0">
                <a:solidFill>
                  <a:srgbClr val="7030A0"/>
                </a:solidFill>
              </a:rPr>
              <a:t>Travail sur la boucle d’optimisation </a:t>
            </a:r>
            <a:endParaRPr lang="fr-FR" sz="2400" dirty="0">
              <a:solidFill>
                <a:srgbClr val="7030A0"/>
              </a:solidFill>
            </a:endParaRPr>
          </a:p>
        </p:txBody>
      </p:sp>
      <p:sp>
        <p:nvSpPr>
          <p:cNvPr id="20" name="Organigramme : Alternative 19"/>
          <p:cNvSpPr/>
          <p:nvPr/>
        </p:nvSpPr>
        <p:spPr>
          <a:xfrm>
            <a:off x="2356745" y="2813261"/>
            <a:ext cx="1141765" cy="389230"/>
          </a:xfrm>
          <a:prstGeom prst="flowChartAlternateProcess">
            <a:avLst/>
          </a:prstGeom>
          <a:solidFill>
            <a:srgbClr val="90FA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Procédé</a:t>
            </a:r>
            <a:endParaRPr lang="fr-FR" sz="1600" dirty="0">
              <a:solidFill>
                <a:schemeClr val="tx1"/>
              </a:solidFill>
            </a:endParaRPr>
          </a:p>
        </p:txBody>
      </p:sp>
      <p:sp>
        <p:nvSpPr>
          <p:cNvPr id="21" name="Organigramme : Alternative 20"/>
          <p:cNvSpPr/>
          <p:nvPr/>
        </p:nvSpPr>
        <p:spPr>
          <a:xfrm>
            <a:off x="4191000" y="3118978"/>
            <a:ext cx="1623465" cy="671690"/>
          </a:xfrm>
          <a:prstGeom prst="flowChartAlternateProcess">
            <a:avLst/>
          </a:prstGeom>
          <a:solidFill>
            <a:srgbClr val="90FA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Formes géométriques </a:t>
            </a:r>
            <a:endParaRPr lang="fr-FR" dirty="0">
              <a:solidFill>
                <a:schemeClr val="tx1"/>
              </a:solidFill>
            </a:endParaRPr>
          </a:p>
        </p:txBody>
      </p:sp>
      <p:sp>
        <p:nvSpPr>
          <p:cNvPr id="22" name="Organigramme : Alternative 21"/>
          <p:cNvSpPr/>
          <p:nvPr/>
        </p:nvSpPr>
        <p:spPr>
          <a:xfrm>
            <a:off x="4191001" y="2619186"/>
            <a:ext cx="1623464" cy="461238"/>
          </a:xfrm>
          <a:prstGeom prst="flowChartAlternateProcess">
            <a:avLst/>
          </a:prstGeom>
          <a:solidFill>
            <a:srgbClr val="90FA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Matériau</a:t>
            </a:r>
            <a:endParaRPr lang="fr-FR" sz="1100" dirty="0">
              <a:solidFill>
                <a:schemeClr val="tx1"/>
              </a:solidFill>
            </a:endParaRPr>
          </a:p>
        </p:txBody>
      </p:sp>
      <p:pic>
        <p:nvPicPr>
          <p:cNvPr id="23" name="Picture 3"/>
          <p:cNvPicPr>
            <a:picLocks noChangeAspect="1" noChangeArrowheads="1"/>
          </p:cNvPicPr>
          <p:nvPr/>
        </p:nvPicPr>
        <p:blipFill>
          <a:blip r:embed="rId3">
            <a:clrChange>
              <a:clrFrom>
                <a:srgbClr val="FFFFFF"/>
              </a:clrFrom>
              <a:clrTo>
                <a:srgbClr val="FFFFFF">
                  <a:alpha val="0"/>
                </a:srgbClr>
              </a:clrTo>
            </a:clrChange>
            <a:duotone>
              <a:schemeClr val="accent3">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165277">
            <a:off x="3061238" y="2291416"/>
            <a:ext cx="1135977" cy="470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9216565" flipH="1" flipV="1">
            <a:off x="4516270" y="3990318"/>
            <a:ext cx="1034131" cy="465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274227" flipH="1" flipV="1">
            <a:off x="2376217" y="3585264"/>
            <a:ext cx="1102822" cy="41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Organigramme : Alternative 25"/>
          <p:cNvSpPr/>
          <p:nvPr/>
        </p:nvSpPr>
        <p:spPr>
          <a:xfrm>
            <a:off x="3028950" y="4223059"/>
            <a:ext cx="1543050" cy="389230"/>
          </a:xfrm>
          <a:prstGeom prst="flowChartAlternateProcess">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Contraintes</a:t>
            </a:r>
            <a:endParaRPr lang="fr-FR" sz="1600" dirty="0">
              <a:solidFill>
                <a:schemeClr val="tx1"/>
              </a:solidFill>
            </a:endParaRPr>
          </a:p>
        </p:txBody>
      </p:sp>
      <p:sp>
        <p:nvSpPr>
          <p:cNvPr id="29" name="ZoneTexte 28"/>
          <p:cNvSpPr txBox="1"/>
          <p:nvPr/>
        </p:nvSpPr>
        <p:spPr>
          <a:xfrm>
            <a:off x="3622972" y="1027090"/>
            <a:ext cx="3270747" cy="1015663"/>
          </a:xfrm>
          <a:prstGeom prst="rect">
            <a:avLst/>
          </a:prstGeom>
          <a:noFill/>
          <a:ln>
            <a:solidFill>
              <a:schemeClr val="accent1"/>
            </a:solidFill>
          </a:ln>
        </p:spPr>
        <p:txBody>
          <a:bodyPr wrap="square" rtlCol="0">
            <a:spAutoFit/>
          </a:bodyPr>
          <a:lstStyle/>
          <a:p>
            <a:r>
              <a:rPr lang="fr-FR" sz="2000" dirty="0" smtClean="0">
                <a:solidFill>
                  <a:srgbClr val="0070C0"/>
                </a:solidFill>
              </a:rPr>
              <a:t>Choix de matériau compatible avec le procédé et respectant les exigences</a:t>
            </a:r>
          </a:p>
        </p:txBody>
      </p:sp>
      <p:pic>
        <p:nvPicPr>
          <p:cNvPr id="205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92696" y="4373105"/>
            <a:ext cx="1656184" cy="184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cteur droit 7"/>
          <p:cNvCxnSpPr>
            <a:stCxn id="16" idx="3"/>
            <a:endCxn id="20" idx="1"/>
          </p:cNvCxnSpPr>
          <p:nvPr/>
        </p:nvCxnSpPr>
        <p:spPr>
          <a:xfrm flipV="1">
            <a:off x="2184479" y="3007876"/>
            <a:ext cx="172266" cy="26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cteur droit 18"/>
          <p:cNvCxnSpPr>
            <a:stCxn id="21" idx="3"/>
            <a:endCxn id="18" idx="1"/>
          </p:cNvCxnSpPr>
          <p:nvPr/>
        </p:nvCxnSpPr>
        <p:spPr>
          <a:xfrm>
            <a:off x="5814465" y="3454823"/>
            <a:ext cx="80341" cy="364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a:stCxn id="29" idx="2"/>
            <a:endCxn id="22" idx="0"/>
          </p:cNvCxnSpPr>
          <p:nvPr/>
        </p:nvCxnSpPr>
        <p:spPr>
          <a:xfrm flipH="1">
            <a:off x="5002733" y="2042753"/>
            <a:ext cx="255613" cy="576433"/>
          </a:xfrm>
          <a:prstGeom prst="line">
            <a:avLst/>
          </a:prstGeom>
        </p:spPr>
        <p:style>
          <a:lnRef idx="1">
            <a:schemeClr val="accent1"/>
          </a:lnRef>
          <a:fillRef idx="0">
            <a:schemeClr val="accent1"/>
          </a:fillRef>
          <a:effectRef idx="0">
            <a:schemeClr val="accent1"/>
          </a:effectRef>
          <a:fontRef idx="minor">
            <a:schemeClr val="tx1"/>
          </a:fontRef>
        </p:style>
      </p:cxnSp>
      <p:sp>
        <p:nvSpPr>
          <p:cNvPr id="32" name="Flèche vers le bas 31"/>
          <p:cNvSpPr/>
          <p:nvPr/>
        </p:nvSpPr>
        <p:spPr>
          <a:xfrm>
            <a:off x="7930764" y="3943929"/>
            <a:ext cx="142801" cy="4737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ZoneTexte 45"/>
          <p:cNvSpPr txBox="1"/>
          <p:nvPr/>
        </p:nvSpPr>
        <p:spPr>
          <a:xfrm>
            <a:off x="611560" y="4897792"/>
            <a:ext cx="3017667" cy="1015663"/>
          </a:xfrm>
          <a:prstGeom prst="rect">
            <a:avLst/>
          </a:prstGeom>
          <a:noFill/>
          <a:ln>
            <a:solidFill>
              <a:schemeClr val="accent1"/>
            </a:solidFill>
          </a:ln>
        </p:spPr>
        <p:txBody>
          <a:bodyPr wrap="square" rtlCol="0">
            <a:spAutoFit/>
          </a:bodyPr>
          <a:lstStyle/>
          <a:p>
            <a:pPr algn="r"/>
            <a:r>
              <a:rPr lang="fr-FR" sz="2000" dirty="0" smtClean="0">
                <a:solidFill>
                  <a:schemeClr val="tx1">
                    <a:lumMod val="65000"/>
                    <a:lumOff val="35000"/>
                  </a:schemeClr>
                </a:solidFill>
              </a:rPr>
              <a:t>Non validées (sera fait en terminale après la séquence sur la RDM) </a:t>
            </a:r>
          </a:p>
        </p:txBody>
      </p:sp>
      <p:cxnSp>
        <p:nvCxnSpPr>
          <p:cNvPr id="39" name="Connecteur droit 38"/>
          <p:cNvCxnSpPr>
            <a:stCxn id="46" idx="3"/>
            <a:endCxn id="26" idx="2"/>
          </p:cNvCxnSpPr>
          <p:nvPr/>
        </p:nvCxnSpPr>
        <p:spPr>
          <a:xfrm flipV="1">
            <a:off x="3629227" y="4612289"/>
            <a:ext cx="171248" cy="793335"/>
          </a:xfrm>
          <a:prstGeom prst="line">
            <a:avLst/>
          </a:prstGeom>
        </p:spPr>
        <p:style>
          <a:lnRef idx="1">
            <a:schemeClr val="accent1"/>
          </a:lnRef>
          <a:fillRef idx="0">
            <a:schemeClr val="accent1"/>
          </a:fillRef>
          <a:effectRef idx="0">
            <a:schemeClr val="accent1"/>
          </a:effectRef>
          <a:fontRef idx="minor">
            <a:schemeClr val="tx1"/>
          </a:fontRef>
        </p:style>
      </p:cxnSp>
      <p:sp>
        <p:nvSpPr>
          <p:cNvPr id="4" name="Espace réservé du numéro de diapositive 3"/>
          <p:cNvSpPr>
            <a:spLocks noGrp="1"/>
          </p:cNvSpPr>
          <p:nvPr>
            <p:ph type="sldNum" sz="quarter" idx="12"/>
          </p:nvPr>
        </p:nvSpPr>
        <p:spPr/>
        <p:txBody>
          <a:bodyPr/>
          <a:lstStyle/>
          <a:p>
            <a:fld id="{E1C3DE35-BC40-463C-8D13-15410AE35EC3}" type="slidenum">
              <a:rPr lang="fr-FR" smtClean="0"/>
              <a:pPr/>
              <a:t>21</a:t>
            </a:fld>
            <a:endParaRPr lang="fr-FR" dirty="0"/>
          </a:p>
        </p:txBody>
      </p:sp>
      <p:pic>
        <p:nvPicPr>
          <p:cNvPr id="614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1386" y="533400"/>
            <a:ext cx="1779339" cy="826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8" name="Groupe 27"/>
          <p:cNvGrpSpPr/>
          <p:nvPr/>
        </p:nvGrpSpPr>
        <p:grpSpPr>
          <a:xfrm>
            <a:off x="6701761" y="132353"/>
            <a:ext cx="1375439" cy="909456"/>
            <a:chOff x="6539836" y="170453"/>
            <a:chExt cx="1375439" cy="909456"/>
          </a:xfrm>
        </p:grpSpPr>
        <p:pic>
          <p:nvPicPr>
            <p:cNvPr id="30" name="Picture 3"/>
            <p:cNvPicPr>
              <a:picLocks noChangeAspect="1" noChangeArrowheads="1"/>
            </p:cNvPicPr>
            <p:nvPr/>
          </p:nvPicPr>
          <p:blipFill>
            <a:blip r:embed="rId8" cstate="print"/>
            <a:srcRect/>
            <a:stretch>
              <a:fillRect/>
            </a:stretch>
          </p:blipFill>
          <p:spPr bwMode="auto">
            <a:xfrm>
              <a:off x="6539836" y="170453"/>
              <a:ext cx="1375439" cy="909456"/>
            </a:xfrm>
            <a:prstGeom prst="rect">
              <a:avLst/>
            </a:prstGeom>
            <a:noFill/>
            <a:ln w="9525">
              <a:noFill/>
              <a:miter lim="800000"/>
              <a:headEnd/>
              <a:tailEnd/>
            </a:ln>
          </p:spPr>
        </p:pic>
        <p:sp>
          <p:nvSpPr>
            <p:cNvPr id="33" name="Rectangle à coins arrondis 32"/>
            <p:cNvSpPr/>
            <p:nvPr/>
          </p:nvSpPr>
          <p:spPr>
            <a:xfrm>
              <a:off x="6731794" y="652445"/>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129756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133591" cy="618055"/>
          </a:xfrm>
        </p:spPr>
        <p:txBody>
          <a:bodyPr>
            <a:normAutofit/>
          </a:bodyPr>
          <a:lstStyle/>
          <a:p>
            <a:pPr algn="l"/>
            <a:r>
              <a:rPr lang="fr-FR" sz="2800" dirty="0" smtClean="0"/>
              <a:t>Le 1</a:t>
            </a:r>
            <a:r>
              <a:rPr lang="fr-FR" sz="2800" baseline="30000" dirty="0" smtClean="0"/>
              <a:t>er</a:t>
            </a:r>
            <a:r>
              <a:rPr lang="fr-FR" sz="2800" dirty="0" smtClean="0"/>
              <a:t> mini projet en ITEC</a:t>
            </a:r>
            <a:endParaRPr lang="fr-FR" sz="2800" dirty="0"/>
          </a:p>
        </p:txBody>
      </p:sp>
      <p:sp>
        <p:nvSpPr>
          <p:cNvPr id="3" name="ZoneTexte 2"/>
          <p:cNvSpPr txBox="1"/>
          <p:nvPr/>
        </p:nvSpPr>
        <p:spPr>
          <a:xfrm>
            <a:off x="439985" y="1313878"/>
            <a:ext cx="4789239" cy="1569660"/>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Simulation des mouvements</a:t>
            </a:r>
          </a:p>
          <a:p>
            <a:pPr marL="285750" indent="-285750">
              <a:buFontTx/>
              <a:buChar char="-"/>
            </a:pPr>
            <a:r>
              <a:rPr lang="fr-FR" sz="2400" dirty="0" smtClean="0"/>
              <a:t>Résolution des problèmes d’interférence etc…</a:t>
            </a:r>
          </a:p>
          <a:p>
            <a:pPr marL="285750" indent="-285750">
              <a:buFontTx/>
              <a:buChar char="-"/>
            </a:pPr>
            <a:endParaRPr lang="fr-FR" sz="2400" dirty="0">
              <a:solidFill>
                <a:schemeClr val="tx1">
                  <a:lumMod val="65000"/>
                  <a:lumOff val="35000"/>
                </a:schemeClr>
              </a:solidFill>
            </a:endParaRP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22</a:t>
            </a:fld>
            <a:endParaRPr lang="fr-FR" dirty="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386" y="533400"/>
            <a:ext cx="1779339" cy="826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980" y="2736354"/>
            <a:ext cx="2724026" cy="3912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e 12"/>
          <p:cNvGrpSpPr/>
          <p:nvPr/>
        </p:nvGrpSpPr>
        <p:grpSpPr>
          <a:xfrm>
            <a:off x="6701761" y="132353"/>
            <a:ext cx="1375439" cy="909456"/>
            <a:chOff x="6539836" y="170453"/>
            <a:chExt cx="1375439" cy="909456"/>
          </a:xfrm>
        </p:grpSpPr>
        <p:pic>
          <p:nvPicPr>
            <p:cNvPr id="14" name="Picture 3"/>
            <p:cNvPicPr>
              <a:picLocks noChangeAspect="1" noChangeArrowheads="1"/>
            </p:cNvPicPr>
            <p:nvPr/>
          </p:nvPicPr>
          <p:blipFill>
            <a:blip r:embed="rId4" cstate="print"/>
            <a:srcRect/>
            <a:stretch>
              <a:fillRect/>
            </a:stretch>
          </p:blipFill>
          <p:spPr bwMode="auto">
            <a:xfrm>
              <a:off x="6539836" y="170453"/>
              <a:ext cx="1375439" cy="909456"/>
            </a:xfrm>
            <a:prstGeom prst="rect">
              <a:avLst/>
            </a:prstGeom>
            <a:noFill/>
            <a:ln w="9525">
              <a:noFill/>
              <a:miter lim="800000"/>
              <a:headEnd/>
              <a:tailEnd/>
            </a:ln>
          </p:spPr>
        </p:pic>
        <p:sp>
          <p:nvSpPr>
            <p:cNvPr id="16" name="Rectangle à coins arrondis 15"/>
            <p:cNvSpPr/>
            <p:nvPr/>
          </p:nvSpPr>
          <p:spPr>
            <a:xfrm>
              <a:off x="6731794" y="652445"/>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8037192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133591" cy="618055"/>
          </a:xfrm>
        </p:spPr>
        <p:txBody>
          <a:bodyPr>
            <a:normAutofit/>
          </a:bodyPr>
          <a:lstStyle/>
          <a:p>
            <a:pPr algn="l"/>
            <a:r>
              <a:rPr lang="fr-FR" sz="2800" dirty="0" smtClean="0"/>
              <a:t>Le 1</a:t>
            </a:r>
            <a:r>
              <a:rPr lang="fr-FR" sz="2800" baseline="30000" dirty="0" smtClean="0"/>
              <a:t>er</a:t>
            </a:r>
            <a:r>
              <a:rPr lang="fr-FR" sz="2800" dirty="0" smtClean="0"/>
              <a:t> mini projet en ITEC</a:t>
            </a:r>
            <a:endParaRPr lang="fr-FR" sz="2800" dirty="0"/>
          </a:p>
        </p:txBody>
      </p:sp>
      <p:sp>
        <p:nvSpPr>
          <p:cNvPr id="3" name="ZoneTexte 2"/>
          <p:cNvSpPr txBox="1"/>
          <p:nvPr/>
        </p:nvSpPr>
        <p:spPr>
          <a:xfrm>
            <a:off x="439985" y="1313878"/>
            <a:ext cx="6370390" cy="1200329"/>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Résultat final</a:t>
            </a:r>
          </a:p>
          <a:p>
            <a:pPr marL="285750" indent="-285750">
              <a:buFontTx/>
              <a:buChar char="-"/>
            </a:pPr>
            <a:r>
              <a:rPr lang="fr-FR" sz="2400" dirty="0" smtClean="0"/>
              <a:t>Vues </a:t>
            </a:r>
            <a:r>
              <a:rPr lang="fr-FR" sz="2400" dirty="0" err="1" smtClean="0"/>
              <a:t>photoréalistes</a:t>
            </a:r>
            <a:r>
              <a:rPr lang="fr-FR" sz="2400" dirty="0" smtClean="0"/>
              <a:t>, éclatées, mise en plan…</a:t>
            </a:r>
          </a:p>
          <a:p>
            <a:pPr marL="285750" indent="-285750">
              <a:buFontTx/>
              <a:buChar char="-"/>
            </a:pPr>
            <a:endParaRPr lang="fr-FR" sz="2400" dirty="0">
              <a:solidFill>
                <a:schemeClr val="tx1">
                  <a:lumMod val="65000"/>
                  <a:lumOff val="35000"/>
                </a:schemeClr>
              </a:solidFill>
            </a:endParaRP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23</a:t>
            </a:fld>
            <a:endParaRPr lang="fr-FR"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71" y="2264565"/>
            <a:ext cx="2315732" cy="280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386" y="533400"/>
            <a:ext cx="1779339" cy="826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Objet 5"/>
          <p:cNvGraphicFramePr>
            <a:graphicFrameLocks noChangeAspect="1"/>
          </p:cNvGraphicFramePr>
          <p:nvPr>
            <p:extLst>
              <p:ext uri="{D42A27DB-BD31-4B8C-83A1-F6EECF244321}">
                <p14:modId xmlns:p14="http://schemas.microsoft.com/office/powerpoint/2010/main" val="3138667362"/>
              </p:ext>
            </p:extLst>
          </p:nvPr>
        </p:nvGraphicFramePr>
        <p:xfrm>
          <a:off x="2748153" y="2264566"/>
          <a:ext cx="1829611" cy="2804512"/>
        </p:xfrm>
        <a:graphic>
          <a:graphicData uri="http://schemas.openxmlformats.org/presentationml/2006/ole">
            <mc:AlternateContent xmlns:mc="http://schemas.openxmlformats.org/markup-compatibility/2006">
              <mc:Choice xmlns:v="urn:schemas-microsoft-com:vml" Requires="v">
                <p:oleObj spid="_x0000_s9367" name="Image bitmap" r:id="rId5" imgW="3078095" imgH="4723810" progId="PBrush">
                  <p:embed/>
                </p:oleObj>
              </mc:Choice>
              <mc:Fallback>
                <p:oleObj name="Image bitmap" r:id="rId5" imgW="3078095" imgH="4723810" progId="PBrush">
                  <p:embed/>
                  <p:pic>
                    <p:nvPicPr>
                      <p:cNvPr id="0" name="Picture 10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8153" y="2264566"/>
                        <a:ext cx="1829611" cy="2804512"/>
                      </a:xfrm>
                      <a:prstGeom prst="rect">
                        <a:avLst/>
                      </a:prstGeom>
                      <a:noFill/>
                      <a:extLst/>
                    </p:spPr>
                  </p:pic>
                </p:oleObj>
              </mc:Fallback>
            </mc:AlternateContent>
          </a:graphicData>
        </a:graphic>
      </p:graphicFrame>
      <p:grpSp>
        <p:nvGrpSpPr>
          <p:cNvPr id="13" name="Groupe 12"/>
          <p:cNvGrpSpPr/>
          <p:nvPr/>
        </p:nvGrpSpPr>
        <p:grpSpPr>
          <a:xfrm>
            <a:off x="6701761" y="132353"/>
            <a:ext cx="1375439" cy="909456"/>
            <a:chOff x="6539836" y="170453"/>
            <a:chExt cx="1375439" cy="909456"/>
          </a:xfrm>
        </p:grpSpPr>
        <p:pic>
          <p:nvPicPr>
            <p:cNvPr id="14" name="Picture 3"/>
            <p:cNvPicPr>
              <a:picLocks noChangeAspect="1" noChangeArrowheads="1"/>
            </p:cNvPicPr>
            <p:nvPr/>
          </p:nvPicPr>
          <p:blipFill>
            <a:blip r:embed="rId7" cstate="print"/>
            <a:srcRect/>
            <a:stretch>
              <a:fillRect/>
            </a:stretch>
          </p:blipFill>
          <p:spPr bwMode="auto">
            <a:xfrm>
              <a:off x="6539836" y="170453"/>
              <a:ext cx="1375439" cy="909456"/>
            </a:xfrm>
            <a:prstGeom prst="rect">
              <a:avLst/>
            </a:prstGeom>
            <a:noFill/>
            <a:ln w="9525">
              <a:noFill/>
              <a:miter lim="800000"/>
              <a:headEnd/>
              <a:tailEnd/>
            </a:ln>
          </p:spPr>
        </p:pic>
        <p:sp>
          <p:nvSpPr>
            <p:cNvPr id="16" name="Rectangle à coins arrondis 15"/>
            <p:cNvSpPr/>
            <p:nvPr/>
          </p:nvSpPr>
          <p:spPr>
            <a:xfrm>
              <a:off x="6731794" y="652445"/>
              <a:ext cx="314325"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2" name="Picture 3"/>
          <p:cNvPicPr>
            <a:picLocks noChangeAspect="1" noChangeArrowheads="1"/>
          </p:cNvPicPr>
          <p:nvPr/>
        </p:nvPicPr>
        <p:blipFill>
          <a:blip r:embed="rId8"/>
          <a:srcRect/>
          <a:stretch>
            <a:fillRect/>
          </a:stretch>
        </p:blipFill>
        <p:spPr bwMode="auto">
          <a:xfrm>
            <a:off x="6515773" y="1313878"/>
            <a:ext cx="2546871" cy="2188717"/>
          </a:xfrm>
          <a:prstGeom prst="rect">
            <a:avLst/>
          </a:prstGeom>
          <a:noFill/>
          <a:ln w="9525">
            <a:noFill/>
            <a:miter lim="800000"/>
            <a:headEnd/>
            <a:tailEnd/>
          </a:ln>
          <a:effectLst/>
        </p:spPr>
      </p:pic>
      <p:pic>
        <p:nvPicPr>
          <p:cNvPr id="15" name="Picture 3"/>
          <p:cNvPicPr>
            <a:picLocks noChangeAspect="1" noChangeArrowheads="1"/>
          </p:cNvPicPr>
          <p:nvPr/>
        </p:nvPicPr>
        <p:blipFill>
          <a:blip r:embed="rId9">
            <a:extLst>
              <a:ext uri="{BEBA8EAE-BF5A-486C-A8C5-ECC9F3942E4B}">
                <a14:imgProps xmlns:a14="http://schemas.microsoft.com/office/drawing/2010/main">
                  <a14:imgLayer r:embed="rId10">
                    <a14:imgEffect>
                      <a14:brightnessContrast bright="40000"/>
                    </a14:imgEffect>
                  </a14:imgLayer>
                </a14:imgProps>
              </a:ext>
            </a:extLst>
          </a:blip>
          <a:srcRect/>
          <a:stretch>
            <a:fillRect/>
          </a:stretch>
        </p:blipFill>
        <p:spPr bwMode="auto">
          <a:xfrm>
            <a:off x="4699820" y="3565003"/>
            <a:ext cx="2689660" cy="2775046"/>
          </a:xfrm>
          <a:prstGeom prst="rect">
            <a:avLst/>
          </a:prstGeom>
          <a:noFill/>
          <a:ln w="9525">
            <a:noFill/>
            <a:miter lim="800000"/>
            <a:headEnd/>
            <a:tailEnd/>
          </a:ln>
          <a:effectLst/>
        </p:spPr>
      </p:pic>
    </p:spTree>
    <p:extLst>
      <p:ext uri="{BB962C8B-B14F-4D97-AF65-F5344CB8AC3E}">
        <p14:creationId xmlns:p14="http://schemas.microsoft.com/office/powerpoint/2010/main" val="18887267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61" y="2633"/>
            <a:ext cx="4133591" cy="618055"/>
          </a:xfrm>
        </p:spPr>
        <p:txBody>
          <a:bodyPr>
            <a:normAutofit/>
          </a:bodyPr>
          <a:lstStyle/>
          <a:p>
            <a:pPr algn="l"/>
            <a:r>
              <a:rPr lang="fr-FR" sz="2800" dirty="0" smtClean="0"/>
              <a:t>Le 1</a:t>
            </a:r>
            <a:r>
              <a:rPr lang="fr-FR" sz="2800" baseline="30000" dirty="0" smtClean="0"/>
              <a:t>er</a:t>
            </a:r>
            <a:r>
              <a:rPr lang="fr-FR" sz="2800" dirty="0" smtClean="0"/>
              <a:t> mini projet en ITEC</a:t>
            </a:r>
            <a:endParaRPr lang="fr-FR" sz="2800" dirty="0"/>
          </a:p>
        </p:txBody>
      </p:sp>
      <p:sp>
        <p:nvSpPr>
          <p:cNvPr id="3" name="ZoneTexte 2"/>
          <p:cNvSpPr txBox="1"/>
          <p:nvPr/>
        </p:nvSpPr>
        <p:spPr>
          <a:xfrm>
            <a:off x="525709" y="1401353"/>
            <a:ext cx="7992649" cy="3754874"/>
          </a:xfrm>
          <a:prstGeom prst="rect">
            <a:avLst/>
          </a:prstGeom>
          <a:noFill/>
        </p:spPr>
        <p:txBody>
          <a:bodyPr wrap="square" rtlCol="0">
            <a:spAutoFit/>
          </a:bodyPr>
          <a:lstStyle/>
          <a:p>
            <a:pPr marL="342900" indent="-342900">
              <a:buFont typeface="Wingdings" pitchFamily="2" charset="2"/>
              <a:buChar char="Ø"/>
            </a:pPr>
            <a:r>
              <a:rPr lang="fr-FR" sz="2400" dirty="0" smtClean="0">
                <a:solidFill>
                  <a:srgbClr val="7030A0"/>
                </a:solidFill>
              </a:rPr>
              <a:t>Prototypage</a:t>
            </a:r>
          </a:p>
          <a:p>
            <a:pPr marL="342900" indent="-342900">
              <a:buFont typeface="Arial" pitchFamily="34" charset="0"/>
              <a:buChar char="•"/>
            </a:pPr>
            <a:r>
              <a:rPr lang="fr-FR" sz="2400" dirty="0" smtClean="0">
                <a:solidFill>
                  <a:schemeClr val="tx1">
                    <a:lumMod val="85000"/>
                    <a:lumOff val="15000"/>
                  </a:schemeClr>
                </a:solidFill>
              </a:rPr>
              <a:t>Préparation de la maquette en vue du prototypage rapide : mise en place du jeu réel sur la maquette virtuelle pour tenir compte des limites de la machine de prototypage</a:t>
            </a:r>
          </a:p>
          <a:p>
            <a:pPr marL="342900" indent="-342900">
              <a:buFont typeface="Arial" pitchFamily="34" charset="0"/>
              <a:buChar char="•"/>
            </a:pPr>
            <a:endParaRPr lang="fr-FR" sz="2400" dirty="0" smtClean="0">
              <a:solidFill>
                <a:schemeClr val="tx1">
                  <a:lumMod val="85000"/>
                  <a:lumOff val="15000"/>
                </a:schemeClr>
              </a:solidFill>
            </a:endParaRPr>
          </a:p>
          <a:p>
            <a:r>
              <a:rPr lang="fr-FR" sz="2400" i="1" dirty="0" smtClean="0">
                <a:solidFill>
                  <a:schemeClr val="tx1">
                    <a:lumMod val="85000"/>
                    <a:lumOff val="15000"/>
                  </a:schemeClr>
                </a:solidFill>
              </a:rPr>
              <a:t>Il s’agit que une fois assemblé le guidage en rotation puisse se faire sans trop de frottement ni trop de jeu.</a:t>
            </a:r>
          </a:p>
          <a:p>
            <a:pPr marL="342900" indent="-342900">
              <a:buFont typeface="Arial" pitchFamily="34" charset="0"/>
              <a:buChar char="•"/>
            </a:pPr>
            <a:r>
              <a:rPr lang="fr-FR" sz="1400" dirty="0" smtClean="0">
                <a:solidFill>
                  <a:schemeClr val="tx1">
                    <a:lumMod val="85000"/>
                    <a:lumOff val="15000"/>
                  </a:schemeClr>
                </a:solidFill>
              </a:rPr>
              <a:t>Export des fichiers au format STL</a:t>
            </a:r>
          </a:p>
          <a:p>
            <a:pPr marL="342900" indent="-342900">
              <a:buFont typeface="Arial" pitchFamily="34" charset="0"/>
              <a:buChar char="•"/>
            </a:pPr>
            <a:r>
              <a:rPr lang="fr-FR" sz="1400" dirty="0" smtClean="0">
                <a:solidFill>
                  <a:schemeClr val="tx1">
                    <a:lumMod val="85000"/>
                    <a:lumOff val="15000"/>
                  </a:schemeClr>
                </a:solidFill>
              </a:rPr>
              <a:t>Importation des fichiers sur la machine.</a:t>
            </a:r>
          </a:p>
          <a:p>
            <a:pPr marL="342900" indent="-342900">
              <a:buFont typeface="Arial" pitchFamily="34" charset="0"/>
              <a:buChar char="•"/>
            </a:pPr>
            <a:r>
              <a:rPr lang="fr-FR" sz="1400" dirty="0" smtClean="0">
                <a:solidFill>
                  <a:schemeClr val="tx1">
                    <a:lumMod val="85000"/>
                    <a:lumOff val="15000"/>
                  </a:schemeClr>
                </a:solidFill>
              </a:rPr>
              <a:t>Lancement du prototypage.</a:t>
            </a:r>
          </a:p>
          <a:p>
            <a:pPr marL="342900" indent="-342900">
              <a:buFont typeface="Arial" pitchFamily="34" charset="0"/>
              <a:buChar char="•"/>
            </a:pPr>
            <a:r>
              <a:rPr lang="fr-FR" sz="1400" dirty="0" smtClean="0">
                <a:solidFill>
                  <a:schemeClr val="tx1">
                    <a:lumMod val="85000"/>
                    <a:lumOff val="15000"/>
                  </a:schemeClr>
                </a:solidFill>
              </a:rPr>
              <a:t>Nettoyage</a:t>
            </a:r>
          </a:p>
          <a:p>
            <a:pPr marL="342900" indent="-342900">
              <a:buFont typeface="Arial" pitchFamily="34" charset="0"/>
              <a:buChar char="•"/>
            </a:pPr>
            <a:r>
              <a:rPr lang="fr-FR" sz="1400" dirty="0" smtClean="0">
                <a:solidFill>
                  <a:schemeClr val="tx1">
                    <a:lumMod val="85000"/>
                    <a:lumOff val="15000"/>
                  </a:schemeClr>
                </a:solidFill>
              </a:rPr>
              <a:t>Intégration des pièces</a:t>
            </a:r>
            <a:endParaRPr lang="fr-FR" sz="1400" dirty="0">
              <a:solidFill>
                <a:schemeClr val="tx1">
                  <a:lumMod val="85000"/>
                  <a:lumOff val="15000"/>
                </a:schemeClr>
              </a:solidFill>
            </a:endParaRP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24</a:t>
            </a:fld>
            <a:endParaRPr lang="fr-FR"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pSp>
        <p:nvGrpSpPr>
          <p:cNvPr id="13" name="Groupe 12"/>
          <p:cNvGrpSpPr/>
          <p:nvPr/>
        </p:nvGrpSpPr>
        <p:grpSpPr>
          <a:xfrm>
            <a:off x="6701761" y="132353"/>
            <a:ext cx="1375439" cy="909456"/>
            <a:chOff x="6539836" y="170453"/>
            <a:chExt cx="1375439" cy="909456"/>
          </a:xfrm>
        </p:grpSpPr>
        <p:pic>
          <p:nvPicPr>
            <p:cNvPr id="14" name="Picture 3"/>
            <p:cNvPicPr>
              <a:picLocks noChangeAspect="1" noChangeArrowheads="1"/>
            </p:cNvPicPr>
            <p:nvPr/>
          </p:nvPicPr>
          <p:blipFill>
            <a:blip r:embed="rId2" cstate="print"/>
            <a:srcRect/>
            <a:stretch>
              <a:fillRect/>
            </a:stretch>
          </p:blipFill>
          <p:spPr bwMode="auto">
            <a:xfrm>
              <a:off x="6539836" y="170453"/>
              <a:ext cx="1375439" cy="909456"/>
            </a:xfrm>
            <a:prstGeom prst="rect">
              <a:avLst/>
            </a:prstGeom>
            <a:noFill/>
            <a:ln w="9525">
              <a:noFill/>
              <a:miter lim="800000"/>
              <a:headEnd/>
              <a:tailEnd/>
            </a:ln>
          </p:spPr>
        </p:pic>
        <p:sp>
          <p:nvSpPr>
            <p:cNvPr id="16" name="Rectangle à coins arrondis 15"/>
            <p:cNvSpPr/>
            <p:nvPr/>
          </p:nvSpPr>
          <p:spPr>
            <a:xfrm>
              <a:off x="6979444" y="900095"/>
              <a:ext cx="459581"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5" y="533382"/>
            <a:ext cx="2398046" cy="780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25709" y="5272966"/>
            <a:ext cx="7865499" cy="1200329"/>
          </a:xfrm>
          <a:prstGeom prst="rect">
            <a:avLst/>
          </a:prstGeom>
        </p:spPr>
        <p:txBody>
          <a:bodyPr wrap="square">
            <a:spAutoFit/>
          </a:bodyPr>
          <a:lstStyle/>
          <a:p>
            <a:pPr marL="342900" indent="-342900">
              <a:buFont typeface="Wingdings" pitchFamily="2" charset="2"/>
              <a:buChar char="Ø"/>
            </a:pPr>
            <a:r>
              <a:rPr lang="fr-FR" sz="2400" dirty="0" smtClean="0">
                <a:solidFill>
                  <a:srgbClr val="7030A0"/>
                </a:solidFill>
              </a:rPr>
              <a:t>Qualification </a:t>
            </a:r>
          </a:p>
          <a:p>
            <a:r>
              <a:rPr lang="fr-FR" sz="2400" dirty="0" smtClean="0">
                <a:solidFill>
                  <a:schemeClr val="tx1">
                    <a:lumMod val="85000"/>
                    <a:lumOff val="15000"/>
                  </a:schemeClr>
                </a:solidFill>
              </a:rPr>
              <a:t>On confronte l’assemblage au cahier des charges : on valide le design, l’ergonomie, le montage</a:t>
            </a:r>
            <a:endParaRPr lang="fr-FR" sz="2400" dirty="0">
              <a:solidFill>
                <a:schemeClr val="tx1">
                  <a:lumMod val="85000"/>
                  <a:lumOff val="15000"/>
                </a:schemeClr>
              </a:solidFill>
            </a:endParaRPr>
          </a:p>
        </p:txBody>
      </p:sp>
      <p:sp>
        <p:nvSpPr>
          <p:cNvPr id="11" name="Rectangle à coins arrondis 10"/>
          <p:cNvSpPr/>
          <p:nvPr/>
        </p:nvSpPr>
        <p:spPr>
          <a:xfrm>
            <a:off x="7462068" y="651702"/>
            <a:ext cx="459581" cy="1524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636665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25</a:t>
            </a:fld>
            <a:endParaRPr lang="fr-FR" dirty="0"/>
          </a:p>
        </p:txBody>
      </p:sp>
      <p:sp>
        <p:nvSpPr>
          <p:cNvPr id="5" name="Espace réservé du contenu 2"/>
          <p:cNvSpPr txBox="1">
            <a:spLocks/>
          </p:cNvSpPr>
          <p:nvPr/>
        </p:nvSpPr>
        <p:spPr>
          <a:xfrm>
            <a:off x="1985771" y="1665955"/>
            <a:ext cx="6696744"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4000" dirty="0" smtClean="0">
                <a:solidFill>
                  <a:srgbClr val="0070C0"/>
                </a:solidFill>
              </a:rPr>
              <a:t>Un exemple de séquence en lien avec l’ET </a:t>
            </a:r>
            <a:r>
              <a:rPr lang="fr-FR" sz="4000" dirty="0" err="1" smtClean="0">
                <a:solidFill>
                  <a:srgbClr val="0070C0"/>
                </a:solidFill>
              </a:rPr>
              <a:t>et</a:t>
            </a:r>
            <a:r>
              <a:rPr lang="fr-FR" sz="4000" dirty="0" smtClean="0">
                <a:solidFill>
                  <a:srgbClr val="0070C0"/>
                </a:solidFill>
              </a:rPr>
              <a:t> l’ITEC</a:t>
            </a:r>
            <a:endParaRPr lang="fr-FR" sz="4000" dirty="0">
              <a:solidFill>
                <a:srgbClr val="0070C0"/>
              </a:solidFill>
            </a:endParaRPr>
          </a:p>
        </p:txBody>
      </p:sp>
      <p:sp>
        <p:nvSpPr>
          <p:cNvPr id="6" name="ZoneTexte 5"/>
          <p:cNvSpPr txBox="1"/>
          <p:nvPr/>
        </p:nvSpPr>
        <p:spPr>
          <a:xfrm rot="21449042">
            <a:off x="311557" y="1730426"/>
            <a:ext cx="1492730" cy="461665"/>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fr-FR" sz="2400" dirty="0" smtClean="0">
                <a:solidFill>
                  <a:schemeClr val="bg1"/>
                </a:solidFill>
              </a:rPr>
              <a:t>Exemple 2</a:t>
            </a:r>
            <a:endParaRPr lang="fr-FR" sz="2400" dirty="0">
              <a:solidFill>
                <a:schemeClr val="bg1"/>
              </a:solidFill>
            </a:endParaRPr>
          </a:p>
        </p:txBody>
      </p:sp>
    </p:spTree>
    <p:extLst>
      <p:ext uri="{BB962C8B-B14F-4D97-AF65-F5344CB8AC3E}">
        <p14:creationId xmlns:p14="http://schemas.microsoft.com/office/powerpoint/2010/main" val="594807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04503" y="1639882"/>
            <a:ext cx="3600771" cy="1569660"/>
          </a:xfrm>
          <a:prstGeom prst="rect">
            <a:avLst/>
          </a:prstGeom>
          <a:solidFill>
            <a:schemeClr val="accent3">
              <a:lumMod val="20000"/>
              <a:lumOff val="80000"/>
            </a:schemeClr>
          </a:solidFill>
        </p:spPr>
        <p:txBody>
          <a:bodyPr wrap="square" rtlCol="0">
            <a:spAutoFit/>
          </a:bodyPr>
          <a:lstStyle/>
          <a:p>
            <a:r>
              <a:rPr lang="fr-FR" sz="2000" dirty="0" smtClean="0">
                <a:solidFill>
                  <a:srgbClr val="7030A0"/>
                </a:solidFill>
              </a:rPr>
              <a:t>Etude de dossier + démarche d’investigation en ilot (1 heure)</a:t>
            </a:r>
          </a:p>
          <a:p>
            <a:endParaRPr lang="fr-FR" sz="2000" dirty="0" smtClean="0"/>
          </a:p>
          <a:p>
            <a:r>
              <a:rPr lang="fr-FR" dirty="0" smtClean="0">
                <a:solidFill>
                  <a:schemeClr val="accent5">
                    <a:lumMod val="50000"/>
                  </a:schemeClr>
                </a:solidFill>
              </a:rPr>
              <a:t>Objectif : faire découvrir aux élèves l’intérêt du schéma cinématique</a:t>
            </a:r>
            <a:endParaRPr lang="fr-FR" dirty="0">
              <a:solidFill>
                <a:schemeClr val="accent5">
                  <a:lumMod val="50000"/>
                </a:schemeClr>
              </a:solidFill>
            </a:endParaRPr>
          </a:p>
        </p:txBody>
      </p:sp>
      <p:sp>
        <p:nvSpPr>
          <p:cNvPr id="17" name="Rectangle 16"/>
          <p:cNvSpPr/>
          <p:nvPr/>
        </p:nvSpPr>
        <p:spPr>
          <a:xfrm>
            <a:off x="5064607" y="2936874"/>
            <a:ext cx="4010680" cy="461665"/>
          </a:xfrm>
          <a:prstGeom prst="rect">
            <a:avLst/>
          </a:prstGeom>
        </p:spPr>
        <p:txBody>
          <a:bodyPr wrap="square">
            <a:spAutoFit/>
          </a:bodyPr>
          <a:lstStyle/>
          <a:p>
            <a:r>
              <a:rPr lang="fr-FR" sz="1200" i="1" dirty="0"/>
              <a:t>L’enseignement sur les schémas se limite au mode lecture et interprétation sur des systèmes ou sous-systèmes simples </a:t>
            </a:r>
            <a:r>
              <a:rPr lang="fr-FR" sz="1200" dirty="0"/>
              <a:t>	</a:t>
            </a:r>
          </a:p>
        </p:txBody>
      </p:sp>
      <p:sp>
        <p:nvSpPr>
          <p:cNvPr id="28" name="ZoneTexte 27"/>
          <p:cNvSpPr txBox="1"/>
          <p:nvPr/>
        </p:nvSpPr>
        <p:spPr>
          <a:xfrm>
            <a:off x="259042" y="4452610"/>
            <a:ext cx="3703357" cy="1754326"/>
          </a:xfrm>
          <a:prstGeom prst="rect">
            <a:avLst/>
          </a:prstGeom>
          <a:solidFill>
            <a:schemeClr val="accent3">
              <a:lumMod val="20000"/>
              <a:lumOff val="80000"/>
            </a:schemeClr>
          </a:solidFill>
          <a:ln>
            <a:solidFill>
              <a:schemeClr val="accent3">
                <a:lumMod val="20000"/>
                <a:lumOff val="80000"/>
              </a:schemeClr>
            </a:solidFill>
          </a:ln>
        </p:spPr>
        <p:txBody>
          <a:bodyPr wrap="square" rtlCol="0">
            <a:spAutoFit/>
          </a:bodyPr>
          <a:lstStyle/>
          <a:p>
            <a:r>
              <a:rPr lang="fr-FR" dirty="0" smtClean="0">
                <a:solidFill>
                  <a:srgbClr val="7030A0"/>
                </a:solidFill>
              </a:rPr>
              <a:t>Activité pratique + Démarche d’investigation (6 h)</a:t>
            </a:r>
          </a:p>
          <a:p>
            <a:r>
              <a:rPr lang="fr-FR" dirty="0" smtClean="0">
                <a:solidFill>
                  <a:schemeClr val="accent5">
                    <a:lumMod val="50000"/>
                  </a:schemeClr>
                </a:solidFill>
              </a:rPr>
              <a:t>Objectif : faire pratiquer la démarche de modélisation des liaisons à travers l’étude de mécanismes réels (et de leur maquette numérique)</a:t>
            </a:r>
            <a:endParaRPr lang="fr-FR" dirty="0">
              <a:solidFill>
                <a:schemeClr val="accent5">
                  <a:lumMod val="50000"/>
                </a:schemeClr>
              </a:solidFill>
            </a:endParaRPr>
          </a:p>
        </p:txBody>
      </p:sp>
      <p:grpSp>
        <p:nvGrpSpPr>
          <p:cNvPr id="5" name="Groupe 4"/>
          <p:cNvGrpSpPr/>
          <p:nvPr/>
        </p:nvGrpSpPr>
        <p:grpSpPr>
          <a:xfrm>
            <a:off x="58365" y="1676829"/>
            <a:ext cx="8692099" cy="5080037"/>
            <a:chOff x="58365" y="1676829"/>
            <a:chExt cx="8692099" cy="5080037"/>
          </a:xfrm>
        </p:grpSpPr>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399" y="4452610"/>
              <a:ext cx="4788065" cy="23042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ZoneTexte 24"/>
            <p:cNvSpPr txBox="1"/>
            <p:nvPr/>
          </p:nvSpPr>
          <p:spPr>
            <a:xfrm>
              <a:off x="58365" y="3621613"/>
              <a:ext cx="5085135" cy="830997"/>
            </a:xfrm>
            <a:prstGeom prst="rect">
              <a:avLst/>
            </a:prstGeom>
            <a:solidFill>
              <a:srgbClr val="9FE6FF"/>
            </a:solidFill>
          </p:spPr>
          <p:txBody>
            <a:bodyPr wrap="square" rtlCol="0">
              <a:spAutoFit/>
            </a:bodyPr>
            <a:lstStyle/>
            <a:p>
              <a:r>
                <a:rPr lang="fr-FR" sz="2400" b="1" dirty="0" smtClean="0"/>
                <a:t>En spécialité ITEC</a:t>
              </a:r>
            </a:p>
            <a:p>
              <a:r>
                <a:rPr lang="fr-FR" sz="2400" b="1" u="none" strike="noStrike" dirty="0" smtClean="0">
                  <a:solidFill>
                    <a:schemeClr val="bg2">
                      <a:lumMod val="25000"/>
                    </a:schemeClr>
                  </a:solidFill>
                  <a:effectLst/>
                </a:rPr>
                <a:t>Séquence </a:t>
              </a:r>
              <a:r>
                <a:rPr lang="fr-FR" sz="2400" u="none" strike="noStrike" dirty="0" smtClean="0">
                  <a:solidFill>
                    <a:schemeClr val="bg2">
                      <a:lumMod val="25000"/>
                    </a:schemeClr>
                  </a:solidFill>
                  <a:effectLst/>
                </a:rPr>
                <a:t>-  Modélisation des produits</a:t>
              </a:r>
              <a:endParaRPr lang="fr-FR" sz="2400" dirty="0">
                <a:solidFill>
                  <a:schemeClr val="bg2">
                    <a:lumMod val="25000"/>
                  </a:schemeClr>
                </a:solidFill>
              </a:endParaRPr>
            </a:p>
          </p:txBody>
        </p:sp>
        <p:sp>
          <p:nvSpPr>
            <p:cNvPr id="19" name="Flèche vers le bas 18"/>
            <p:cNvSpPr/>
            <p:nvPr/>
          </p:nvSpPr>
          <p:spPr>
            <a:xfrm>
              <a:off x="61878" y="1676829"/>
              <a:ext cx="442626" cy="1944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2" name="Espace réservé du contenu 2"/>
          <p:cNvSpPr txBox="1">
            <a:spLocks/>
          </p:cNvSpPr>
          <p:nvPr/>
        </p:nvSpPr>
        <p:spPr>
          <a:xfrm>
            <a:off x="1600761" y="52014"/>
            <a:ext cx="6696744" cy="558678"/>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dirty="0" smtClean="0">
                <a:solidFill>
                  <a:srgbClr val="0070C0"/>
                </a:solidFill>
              </a:rPr>
              <a:t>Un exemple de séquence en lien avec l’ET </a:t>
            </a:r>
            <a:r>
              <a:rPr lang="fr-FR" dirty="0" err="1" smtClean="0">
                <a:solidFill>
                  <a:srgbClr val="0070C0"/>
                </a:solidFill>
              </a:rPr>
              <a:t>et</a:t>
            </a:r>
            <a:r>
              <a:rPr lang="fr-FR" dirty="0" smtClean="0">
                <a:solidFill>
                  <a:srgbClr val="0070C0"/>
                </a:solidFill>
              </a:rPr>
              <a:t> l’ITEC</a:t>
            </a:r>
            <a:endParaRPr lang="fr-FR" dirty="0">
              <a:solidFill>
                <a:srgbClr val="0070C0"/>
              </a:solidFill>
            </a:endParaRPr>
          </a:p>
        </p:txBody>
      </p:sp>
      <p:sp>
        <p:nvSpPr>
          <p:cNvPr id="14" name="ZoneTexte 13"/>
          <p:cNvSpPr txBox="1"/>
          <p:nvPr/>
        </p:nvSpPr>
        <p:spPr>
          <a:xfrm rot="21449042">
            <a:off x="121355" y="79677"/>
            <a:ext cx="1268443" cy="369332"/>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fr-FR" dirty="0" smtClean="0">
                <a:solidFill>
                  <a:schemeClr val="bg1"/>
                </a:solidFill>
              </a:rPr>
              <a:t>Exemple 2</a:t>
            </a:r>
            <a:endParaRPr lang="fr-FR" dirty="0">
              <a:solidFill>
                <a:schemeClr val="bg1"/>
              </a:solidFill>
            </a:endParaRPr>
          </a:p>
        </p:txBody>
      </p:sp>
      <p:sp>
        <p:nvSpPr>
          <p:cNvPr id="2" name="Espace réservé du numéro de diapositive 1"/>
          <p:cNvSpPr>
            <a:spLocks noGrp="1"/>
          </p:cNvSpPr>
          <p:nvPr>
            <p:ph type="sldNum" sz="quarter" idx="12"/>
          </p:nvPr>
        </p:nvSpPr>
        <p:spPr/>
        <p:txBody>
          <a:bodyPr/>
          <a:lstStyle/>
          <a:p>
            <a:fld id="{E1C3DE35-BC40-463C-8D13-15410AE35EC3}" type="slidenum">
              <a:rPr lang="fr-FR" smtClean="0"/>
              <a:pPr/>
              <a:t>26</a:t>
            </a:fld>
            <a:endParaRPr lang="fr-FR" dirty="0"/>
          </a:p>
        </p:txBody>
      </p:sp>
      <p:grpSp>
        <p:nvGrpSpPr>
          <p:cNvPr id="3" name="Groupe 2"/>
          <p:cNvGrpSpPr/>
          <p:nvPr/>
        </p:nvGrpSpPr>
        <p:grpSpPr>
          <a:xfrm>
            <a:off x="56709" y="476499"/>
            <a:ext cx="9054771" cy="2464766"/>
            <a:chOff x="56709" y="476499"/>
            <a:chExt cx="9054771" cy="2464766"/>
          </a:xfrm>
        </p:grpSpPr>
        <p:sp>
          <p:nvSpPr>
            <p:cNvPr id="4" name="ZoneTexte 3"/>
            <p:cNvSpPr txBox="1"/>
            <p:nvPr/>
          </p:nvSpPr>
          <p:spPr>
            <a:xfrm>
              <a:off x="56709" y="476499"/>
              <a:ext cx="5086791" cy="1200329"/>
            </a:xfrm>
            <a:prstGeom prst="rect">
              <a:avLst/>
            </a:prstGeom>
            <a:solidFill>
              <a:srgbClr val="FFFF00"/>
            </a:solidFill>
          </p:spPr>
          <p:txBody>
            <a:bodyPr wrap="square" rtlCol="0">
              <a:spAutoFit/>
            </a:bodyPr>
            <a:lstStyle/>
            <a:p>
              <a:r>
                <a:rPr lang="fr-FR" sz="2400" b="1" dirty="0" smtClean="0"/>
                <a:t>En enseignement transversal</a:t>
              </a:r>
            </a:p>
            <a:p>
              <a:r>
                <a:rPr lang="fr-FR" sz="2400" b="1" u="none" strike="noStrike" dirty="0" smtClean="0">
                  <a:solidFill>
                    <a:schemeClr val="bg2">
                      <a:lumMod val="25000"/>
                    </a:schemeClr>
                  </a:solidFill>
                  <a:effectLst/>
                </a:rPr>
                <a:t>Séquence</a:t>
              </a:r>
              <a:r>
                <a:rPr lang="fr-FR" sz="2400" u="none" strike="noStrike" dirty="0" smtClean="0">
                  <a:solidFill>
                    <a:schemeClr val="bg2">
                      <a:lumMod val="25000"/>
                    </a:schemeClr>
                  </a:solidFill>
                  <a:effectLst/>
                </a:rPr>
                <a:t> -  Structure et matériaux des systèmes mécatroniques </a:t>
              </a:r>
              <a:endParaRPr lang="fr-FR" sz="2400" dirty="0">
                <a:solidFill>
                  <a:schemeClr val="bg2">
                    <a:lumMod val="25000"/>
                  </a:schemeClr>
                </a:solidFill>
              </a:endParaRPr>
            </a:p>
          </p:txBody>
        </p:sp>
        <p:sp>
          <p:nvSpPr>
            <p:cNvPr id="27" name="ZoneTexte 26"/>
            <p:cNvSpPr txBox="1"/>
            <p:nvPr/>
          </p:nvSpPr>
          <p:spPr>
            <a:xfrm>
              <a:off x="5572125" y="1373574"/>
              <a:ext cx="2880320" cy="369332"/>
            </a:xfrm>
            <a:prstGeom prst="rect">
              <a:avLst/>
            </a:prstGeom>
            <a:noFill/>
          </p:spPr>
          <p:txBody>
            <a:bodyPr wrap="square" rtlCol="0">
              <a:spAutoFit/>
            </a:bodyPr>
            <a:lstStyle/>
            <a:p>
              <a:r>
                <a:rPr lang="fr-FR" dirty="0" smtClean="0">
                  <a:solidFill>
                    <a:srgbClr val="0070C0"/>
                  </a:solidFill>
                </a:rPr>
                <a:t>Connaissances visées</a:t>
              </a:r>
              <a:endParaRPr lang="fr-FR" dirty="0">
                <a:solidFill>
                  <a:srgbClr val="0070C0"/>
                </a:solidFill>
              </a:endParaRPr>
            </a:p>
          </p:txBody>
        </p:sp>
        <p:pic>
          <p:nvPicPr>
            <p:cNvPr id="1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993" b="1"/>
            <a:stretch/>
          </p:blipFill>
          <p:spPr bwMode="auto">
            <a:xfrm>
              <a:off x="4172368" y="1742906"/>
              <a:ext cx="4939112" cy="119835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28912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randombar(horizontal)">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55712" y="1885578"/>
            <a:ext cx="2520280" cy="3754874"/>
          </a:xfrm>
          <a:prstGeom prst="rect">
            <a:avLst/>
          </a:prstGeom>
        </p:spPr>
        <p:txBody>
          <a:bodyPr wrap="square">
            <a:spAutoFit/>
          </a:bodyPr>
          <a:lstStyle/>
          <a:p>
            <a:pPr>
              <a:spcBef>
                <a:spcPts val="1200"/>
              </a:spcBef>
            </a:pPr>
            <a:r>
              <a:rPr lang="fr-FR" dirty="0" smtClean="0">
                <a:solidFill>
                  <a:srgbClr val="FF0000"/>
                </a:solidFill>
                <a:latin typeface="Verdana" pitchFamily="34" charset="0"/>
              </a:rPr>
              <a:t>1- Le choix de la situation problème </a:t>
            </a:r>
          </a:p>
          <a:p>
            <a:pPr>
              <a:spcBef>
                <a:spcPts val="1200"/>
              </a:spcBef>
            </a:pPr>
            <a:r>
              <a:rPr lang="fr-FR" dirty="0" smtClean="0">
                <a:solidFill>
                  <a:schemeClr val="tx1">
                    <a:lumMod val="65000"/>
                    <a:lumOff val="35000"/>
                  </a:schemeClr>
                </a:solidFill>
                <a:latin typeface="Verdana" pitchFamily="34" charset="0"/>
              </a:rPr>
              <a:t>2- L’investigation</a:t>
            </a:r>
          </a:p>
          <a:p>
            <a:pPr>
              <a:spcBef>
                <a:spcPts val="1200"/>
              </a:spcBef>
            </a:pPr>
            <a:r>
              <a:rPr lang="fr-FR" dirty="0" smtClean="0">
                <a:solidFill>
                  <a:schemeClr val="tx1">
                    <a:lumMod val="65000"/>
                    <a:lumOff val="35000"/>
                  </a:schemeClr>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
        <p:nvSpPr>
          <p:cNvPr id="10" name="Rectangle 9"/>
          <p:cNvSpPr/>
          <p:nvPr/>
        </p:nvSpPr>
        <p:spPr>
          <a:xfrm>
            <a:off x="3275856" y="1885578"/>
            <a:ext cx="3528392" cy="1569660"/>
          </a:xfrm>
          <a:prstGeom prst="rect">
            <a:avLst/>
          </a:prstGeom>
        </p:spPr>
        <p:txBody>
          <a:bodyPr wrap="square">
            <a:spAutoFit/>
          </a:bodyPr>
          <a:lstStyle/>
          <a:p>
            <a:r>
              <a:rPr lang="fr-FR" sz="2400" dirty="0" smtClean="0">
                <a:solidFill>
                  <a:srgbClr val="FF0000"/>
                </a:solidFill>
              </a:rPr>
              <a:t>On présente un ou des mécanisme(s) en fonctionnement + maquette numérique</a:t>
            </a:r>
          </a:p>
        </p:txBody>
      </p:sp>
      <p:cxnSp>
        <p:nvCxnSpPr>
          <p:cNvPr id="12" name="Connecteur droit avec flèche 11"/>
          <p:cNvCxnSpPr/>
          <p:nvPr/>
        </p:nvCxnSpPr>
        <p:spPr>
          <a:xfrm>
            <a:off x="2575967" y="2356626"/>
            <a:ext cx="699889" cy="90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228231" y="3526913"/>
            <a:ext cx="2376264" cy="2554545"/>
          </a:xfrm>
          <a:prstGeom prst="rect">
            <a:avLst/>
          </a:prstGeom>
        </p:spPr>
        <p:txBody>
          <a:bodyPr wrap="square">
            <a:spAutoFit/>
          </a:bodyPr>
          <a:lstStyle/>
          <a:p>
            <a:r>
              <a:rPr lang="fr-FR" sz="2000" b="1" i="1" dirty="0" smtClean="0">
                <a:solidFill>
                  <a:srgbClr val="FF0000"/>
                </a:solidFill>
              </a:rPr>
              <a:t>« Comment </a:t>
            </a:r>
            <a:r>
              <a:rPr lang="fr-FR" sz="2000" b="1" i="1" dirty="0">
                <a:solidFill>
                  <a:srgbClr val="FF0000"/>
                </a:solidFill>
              </a:rPr>
              <a:t>transmettre</a:t>
            </a:r>
            <a:r>
              <a:rPr lang="fr-FR" sz="2000" i="1" dirty="0">
                <a:solidFill>
                  <a:srgbClr val="FF0000"/>
                </a:solidFill>
              </a:rPr>
              <a:t> </a:t>
            </a:r>
            <a:r>
              <a:rPr lang="fr-FR" sz="2000" b="1" i="1" dirty="0">
                <a:solidFill>
                  <a:srgbClr val="FF0000"/>
                </a:solidFill>
              </a:rPr>
              <a:t>l’idée ou le principe</a:t>
            </a:r>
            <a:r>
              <a:rPr lang="fr-FR" sz="2000" i="1" dirty="0">
                <a:solidFill>
                  <a:srgbClr val="FF0000"/>
                </a:solidFill>
              </a:rPr>
              <a:t> de solutions retenues par le constructeur </a:t>
            </a:r>
            <a:r>
              <a:rPr lang="fr-FR" sz="2000" b="1" i="1" dirty="0">
                <a:solidFill>
                  <a:srgbClr val="FF0000"/>
                </a:solidFill>
              </a:rPr>
              <a:t>pour mettre en mouvement l’arceau</a:t>
            </a:r>
            <a:r>
              <a:rPr lang="fr-FR" sz="2000" i="1" dirty="0">
                <a:solidFill>
                  <a:srgbClr val="FF0000"/>
                </a:solidFill>
              </a:rPr>
              <a:t> de parking </a:t>
            </a:r>
            <a:r>
              <a:rPr lang="fr-FR" sz="2000" i="1" dirty="0" smtClean="0">
                <a:solidFill>
                  <a:srgbClr val="FF0000"/>
                </a:solidFill>
              </a:rPr>
              <a:t>? »</a:t>
            </a:r>
            <a:endParaRPr lang="fr-FR" sz="2000" i="1" dirty="0">
              <a:solidFill>
                <a:srgbClr val="FF0000"/>
              </a:solidFill>
            </a:endParaRPr>
          </a:p>
        </p:txBody>
      </p:sp>
      <p:pic>
        <p:nvPicPr>
          <p:cNvPr id="15" name="Image 14"/>
          <p:cNvPicPr/>
          <p:nvPr/>
        </p:nvPicPr>
        <p:blipFill>
          <a:blip r:embed="rId2" cstate="print"/>
          <a:srcRect/>
          <a:stretch>
            <a:fillRect/>
          </a:stretch>
        </p:blipFill>
        <p:spPr bwMode="auto">
          <a:xfrm>
            <a:off x="5686015" y="3769271"/>
            <a:ext cx="3304766" cy="2772972"/>
          </a:xfrm>
          <a:prstGeom prst="rect">
            <a:avLst/>
          </a:prstGeom>
          <a:noFill/>
          <a:ln w="9525">
            <a:noFill/>
            <a:miter lim="800000"/>
            <a:headEnd/>
            <a:tailEnd/>
          </a:ln>
        </p:spPr>
      </p:pic>
      <p:pic>
        <p:nvPicPr>
          <p:cNvPr id="8194" name="Picture 2" descr="http://www.facilitaire-info.nl/aanbieders-plaatjes/PrivaPark-110411/PrivaPark-190x1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1182" y="1405959"/>
            <a:ext cx="2431368" cy="1919501"/>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numéro de diapositive 1"/>
          <p:cNvSpPr>
            <a:spLocks noGrp="1"/>
          </p:cNvSpPr>
          <p:nvPr>
            <p:ph type="sldNum" sz="quarter" idx="12"/>
          </p:nvPr>
        </p:nvSpPr>
        <p:spPr/>
        <p:txBody>
          <a:bodyPr/>
          <a:lstStyle/>
          <a:p>
            <a:fld id="{E1C3DE35-BC40-463C-8D13-15410AE35EC3}" type="slidenum">
              <a:rPr lang="fr-FR" smtClean="0"/>
              <a:pPr/>
              <a:t>27</a:t>
            </a:fld>
            <a:endParaRPr lang="fr-FR" dirty="0"/>
          </a:p>
        </p:txBody>
      </p:sp>
      <p:sp>
        <p:nvSpPr>
          <p:cNvPr id="16"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20" name="ZoneTexte 19"/>
          <p:cNvSpPr txBox="1"/>
          <p:nvPr/>
        </p:nvSpPr>
        <p:spPr>
          <a:xfrm>
            <a:off x="56709" y="476499"/>
            <a:ext cx="3762816" cy="923330"/>
          </a:xfrm>
          <a:prstGeom prst="rect">
            <a:avLst/>
          </a:prstGeom>
          <a:solidFill>
            <a:srgbClr val="FFFF00"/>
          </a:solidFill>
        </p:spPr>
        <p:txBody>
          <a:bodyPr wrap="square" rtlCol="0">
            <a:spAutoFit/>
          </a:bodyPr>
          <a:lstStyle/>
          <a:p>
            <a:r>
              <a:rPr lang="fr-FR" b="1" dirty="0" smtClean="0"/>
              <a:t>En enseignement transversal</a:t>
            </a:r>
          </a:p>
          <a:p>
            <a:r>
              <a:rPr lang="fr-FR" b="1" u="none" strike="noStrike" dirty="0" smtClean="0">
                <a:solidFill>
                  <a:schemeClr val="bg2">
                    <a:lumMod val="25000"/>
                  </a:schemeClr>
                </a:solidFill>
                <a:effectLst/>
              </a:rPr>
              <a:t>Séquence</a:t>
            </a:r>
            <a:r>
              <a:rPr lang="fr-FR" u="none" strike="noStrike" dirty="0" smtClean="0">
                <a:solidFill>
                  <a:schemeClr val="bg2">
                    <a:lumMod val="25000"/>
                  </a:schemeClr>
                </a:solidFill>
                <a:effectLst/>
              </a:rPr>
              <a:t> -  Structure et matériaux des systèmes mécatroniques </a:t>
            </a:r>
            <a:endParaRPr lang="fr-FR" dirty="0">
              <a:solidFill>
                <a:schemeClr val="bg2">
                  <a:lumMod val="25000"/>
                </a:schemeClr>
              </a:solidFill>
            </a:endParaRPr>
          </a:p>
        </p:txBody>
      </p:sp>
    </p:spTree>
    <p:extLst>
      <p:ext uri="{BB962C8B-B14F-4D97-AF65-F5344CB8AC3E}">
        <p14:creationId xmlns:p14="http://schemas.microsoft.com/office/powerpoint/2010/main" val="12709459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910" y="1329330"/>
            <a:ext cx="2520280" cy="3426856"/>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1787" y="3783717"/>
            <a:ext cx="3435854" cy="165764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4108" y="1111771"/>
            <a:ext cx="2626084" cy="2467249"/>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Connecteur droit avec flèche 17"/>
          <p:cNvCxnSpPr/>
          <p:nvPr/>
        </p:nvCxnSpPr>
        <p:spPr>
          <a:xfrm flipV="1">
            <a:off x="2290149" y="2820542"/>
            <a:ext cx="1383959" cy="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Espace réservé du numéro de diapositive 1"/>
          <p:cNvSpPr>
            <a:spLocks noGrp="1"/>
          </p:cNvSpPr>
          <p:nvPr>
            <p:ph type="sldNum" sz="quarter" idx="12"/>
          </p:nvPr>
        </p:nvSpPr>
        <p:spPr/>
        <p:txBody>
          <a:bodyPr/>
          <a:lstStyle/>
          <a:p>
            <a:fld id="{E1C3DE35-BC40-463C-8D13-15410AE35EC3}" type="slidenum">
              <a:rPr lang="fr-FR" smtClean="0"/>
              <a:pPr/>
              <a:t>28</a:t>
            </a:fld>
            <a:endParaRPr lang="fr-FR" dirty="0"/>
          </a:p>
        </p:txBody>
      </p:sp>
      <p:sp>
        <p:nvSpPr>
          <p:cNvPr id="11"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2" name="Rectangle 11"/>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solidFill>
                  <a:srgbClr val="FF0000"/>
                </a:solidFill>
                <a:latin typeface="Verdana" pitchFamily="34" charset="0"/>
              </a:rPr>
              <a:t>2- L’investigation</a:t>
            </a:r>
          </a:p>
          <a:p>
            <a:pPr>
              <a:spcBef>
                <a:spcPts val="1200"/>
              </a:spcBef>
            </a:pPr>
            <a:r>
              <a:rPr lang="fr-FR" dirty="0" smtClean="0">
                <a:solidFill>
                  <a:schemeClr val="tx1">
                    <a:lumMod val="65000"/>
                    <a:lumOff val="35000"/>
                  </a:schemeClr>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
        <p:nvSpPr>
          <p:cNvPr id="14" name="ZoneTexte 13"/>
          <p:cNvSpPr txBox="1"/>
          <p:nvPr/>
        </p:nvSpPr>
        <p:spPr>
          <a:xfrm>
            <a:off x="56709" y="476499"/>
            <a:ext cx="3762816" cy="923330"/>
          </a:xfrm>
          <a:prstGeom prst="rect">
            <a:avLst/>
          </a:prstGeom>
          <a:solidFill>
            <a:srgbClr val="FFFF00"/>
          </a:solidFill>
        </p:spPr>
        <p:txBody>
          <a:bodyPr wrap="square" rtlCol="0">
            <a:spAutoFit/>
          </a:bodyPr>
          <a:lstStyle/>
          <a:p>
            <a:r>
              <a:rPr lang="fr-FR" b="1" dirty="0" smtClean="0"/>
              <a:t>En enseignement transversal</a:t>
            </a:r>
          </a:p>
          <a:p>
            <a:r>
              <a:rPr lang="fr-FR" b="1" u="none" strike="noStrike" dirty="0" smtClean="0">
                <a:solidFill>
                  <a:schemeClr val="bg2">
                    <a:lumMod val="25000"/>
                  </a:schemeClr>
                </a:solidFill>
                <a:effectLst/>
              </a:rPr>
              <a:t>Séquence</a:t>
            </a:r>
            <a:r>
              <a:rPr lang="fr-FR" u="none" strike="noStrike" dirty="0" smtClean="0">
                <a:solidFill>
                  <a:schemeClr val="bg2">
                    <a:lumMod val="25000"/>
                  </a:schemeClr>
                </a:solidFill>
                <a:effectLst/>
              </a:rPr>
              <a:t> -  Structure et matériaux des systèmes mécatroniques </a:t>
            </a:r>
            <a:endParaRPr lang="fr-FR" dirty="0">
              <a:solidFill>
                <a:schemeClr val="bg2">
                  <a:lumMod val="25000"/>
                </a:schemeClr>
              </a:solidFill>
            </a:endParaRPr>
          </a:p>
        </p:txBody>
      </p:sp>
    </p:spTree>
    <p:extLst>
      <p:ext uri="{BB962C8B-B14F-4D97-AF65-F5344CB8AC3E}">
        <p14:creationId xmlns:p14="http://schemas.microsoft.com/office/powerpoint/2010/main" val="919600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6805" y="2321851"/>
            <a:ext cx="1098984" cy="1494302"/>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2167" y="2321851"/>
            <a:ext cx="2035057" cy="98182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7536" y="2321851"/>
            <a:ext cx="1206512" cy="1133538"/>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Connecteur droit avec flèche 17"/>
          <p:cNvCxnSpPr/>
          <p:nvPr/>
        </p:nvCxnSpPr>
        <p:spPr>
          <a:xfrm flipV="1">
            <a:off x="2483260" y="3303032"/>
            <a:ext cx="1314276"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ZoneTexte 1"/>
          <p:cNvSpPr txBox="1"/>
          <p:nvPr/>
        </p:nvSpPr>
        <p:spPr>
          <a:xfrm>
            <a:off x="3797535" y="3990578"/>
            <a:ext cx="5165490" cy="1323439"/>
          </a:xfrm>
          <a:prstGeom prst="rect">
            <a:avLst/>
          </a:prstGeom>
          <a:noFill/>
        </p:spPr>
        <p:txBody>
          <a:bodyPr wrap="square" rtlCol="0">
            <a:spAutoFit/>
          </a:bodyPr>
          <a:lstStyle/>
          <a:p>
            <a:r>
              <a:rPr lang="fr-FR" sz="2000" dirty="0" smtClean="0">
                <a:solidFill>
                  <a:srgbClr val="FF0000"/>
                </a:solidFill>
              </a:rPr>
              <a:t>Mise en évidence de problèmes :</a:t>
            </a:r>
          </a:p>
          <a:p>
            <a:pPr marL="285750" indent="-285750">
              <a:buFontTx/>
              <a:buChar char="-"/>
            </a:pPr>
            <a:r>
              <a:rPr lang="fr-FR" sz="2000" dirty="0" smtClean="0">
                <a:solidFill>
                  <a:srgbClr val="FF0000"/>
                </a:solidFill>
              </a:rPr>
              <a:t>des schémas différents;</a:t>
            </a:r>
          </a:p>
          <a:p>
            <a:pPr marL="285750" indent="-285750">
              <a:buFontTx/>
              <a:buChar char="-"/>
            </a:pPr>
            <a:r>
              <a:rPr lang="fr-FR" sz="2000" dirty="0" smtClean="0">
                <a:solidFill>
                  <a:srgbClr val="FF0000"/>
                </a:solidFill>
              </a:rPr>
              <a:t>des schémas pas toujours très compréhensibles de tous.</a:t>
            </a:r>
            <a:endParaRPr lang="fr-FR" sz="2000" dirty="0">
              <a:solidFill>
                <a:srgbClr val="FF0000"/>
              </a:solidFill>
            </a:endParaRPr>
          </a:p>
        </p:txBody>
      </p:sp>
      <p:sp>
        <p:nvSpPr>
          <p:cNvPr id="13" name="ZoneTexte 12"/>
          <p:cNvSpPr txBox="1"/>
          <p:nvPr/>
        </p:nvSpPr>
        <p:spPr>
          <a:xfrm>
            <a:off x="3791191" y="5445224"/>
            <a:ext cx="5000383" cy="707886"/>
          </a:xfrm>
          <a:prstGeom prst="rect">
            <a:avLst/>
          </a:prstGeom>
          <a:noFill/>
        </p:spPr>
        <p:txBody>
          <a:bodyPr wrap="square" rtlCol="0">
            <a:spAutoFit/>
          </a:bodyPr>
          <a:lstStyle/>
          <a:p>
            <a:r>
              <a:rPr lang="fr-FR" sz="2000" dirty="0" smtClean="0">
                <a:solidFill>
                  <a:srgbClr val="7030A0"/>
                </a:solidFill>
              </a:rPr>
              <a:t>=&gt; Nécessité d’utiliser un schéma normalisé : </a:t>
            </a:r>
          </a:p>
          <a:p>
            <a:r>
              <a:rPr lang="fr-FR" sz="2000" b="1" dirty="0" smtClean="0">
                <a:solidFill>
                  <a:srgbClr val="7030A0"/>
                </a:solidFill>
              </a:rPr>
              <a:t>Le schéma cinématique</a:t>
            </a:r>
            <a:endParaRPr lang="fr-FR" sz="2000" b="1" dirty="0">
              <a:solidFill>
                <a:srgbClr val="7030A0"/>
              </a:solidFill>
            </a:endParaRPr>
          </a:p>
        </p:txBody>
      </p:sp>
      <p:sp>
        <p:nvSpPr>
          <p:cNvPr id="14" name="ZoneTexte 13"/>
          <p:cNvSpPr txBox="1"/>
          <p:nvPr/>
        </p:nvSpPr>
        <p:spPr>
          <a:xfrm>
            <a:off x="3797536" y="1412211"/>
            <a:ext cx="4889264" cy="830997"/>
          </a:xfrm>
          <a:prstGeom prst="rect">
            <a:avLst/>
          </a:prstGeom>
          <a:noFill/>
        </p:spPr>
        <p:txBody>
          <a:bodyPr wrap="square" rtlCol="0">
            <a:spAutoFit/>
          </a:bodyPr>
          <a:lstStyle/>
          <a:p>
            <a:r>
              <a:rPr lang="fr-FR" sz="2400" dirty="0" smtClean="0">
                <a:solidFill>
                  <a:srgbClr val="FF0000"/>
                </a:solidFill>
              </a:rPr>
              <a:t>Présentation des recherches de chaque ilot à l’ensemble de la classe</a:t>
            </a:r>
            <a:endParaRPr lang="fr-FR" sz="2400" dirty="0">
              <a:solidFill>
                <a:srgbClr val="FF0000"/>
              </a:solidFill>
            </a:endParaRPr>
          </a:p>
        </p:txBody>
      </p:sp>
      <p:sp>
        <p:nvSpPr>
          <p:cNvPr id="3" name="Espace réservé du numéro de diapositive 2"/>
          <p:cNvSpPr>
            <a:spLocks noGrp="1"/>
          </p:cNvSpPr>
          <p:nvPr>
            <p:ph type="sldNum" sz="quarter" idx="12"/>
          </p:nvPr>
        </p:nvSpPr>
        <p:spPr/>
        <p:txBody>
          <a:bodyPr/>
          <a:lstStyle/>
          <a:p>
            <a:fld id="{E1C3DE35-BC40-463C-8D13-15410AE35EC3}" type="slidenum">
              <a:rPr lang="fr-FR" smtClean="0"/>
              <a:pPr/>
              <a:t>29</a:t>
            </a:fld>
            <a:endParaRPr lang="fr-FR" dirty="0"/>
          </a:p>
        </p:txBody>
      </p:sp>
      <p:sp>
        <p:nvSpPr>
          <p:cNvPr id="17"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20" name="Rectangle 19"/>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latin typeface="Verdana" pitchFamily="34" charset="0"/>
              </a:rPr>
              <a:t>2- L’investigation</a:t>
            </a:r>
          </a:p>
          <a:p>
            <a:pPr>
              <a:spcBef>
                <a:spcPts val="1200"/>
              </a:spcBef>
            </a:pPr>
            <a:r>
              <a:rPr lang="fr-FR" dirty="0" smtClean="0">
                <a:solidFill>
                  <a:srgbClr val="FF0000"/>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
        <p:nvSpPr>
          <p:cNvPr id="21" name="ZoneTexte 20"/>
          <p:cNvSpPr txBox="1"/>
          <p:nvPr/>
        </p:nvSpPr>
        <p:spPr>
          <a:xfrm>
            <a:off x="56709" y="476499"/>
            <a:ext cx="3762816" cy="923330"/>
          </a:xfrm>
          <a:prstGeom prst="rect">
            <a:avLst/>
          </a:prstGeom>
          <a:solidFill>
            <a:srgbClr val="FFFF00"/>
          </a:solidFill>
        </p:spPr>
        <p:txBody>
          <a:bodyPr wrap="square" rtlCol="0">
            <a:spAutoFit/>
          </a:bodyPr>
          <a:lstStyle/>
          <a:p>
            <a:r>
              <a:rPr lang="fr-FR" b="1" dirty="0" smtClean="0"/>
              <a:t>En enseignement transversal</a:t>
            </a:r>
          </a:p>
          <a:p>
            <a:r>
              <a:rPr lang="fr-FR" b="1" u="none" strike="noStrike" dirty="0" smtClean="0">
                <a:solidFill>
                  <a:schemeClr val="bg2">
                    <a:lumMod val="25000"/>
                  </a:schemeClr>
                </a:solidFill>
                <a:effectLst/>
              </a:rPr>
              <a:t>Séquence</a:t>
            </a:r>
            <a:r>
              <a:rPr lang="fr-FR" u="none" strike="noStrike" dirty="0" smtClean="0">
                <a:solidFill>
                  <a:schemeClr val="bg2">
                    <a:lumMod val="25000"/>
                  </a:schemeClr>
                </a:solidFill>
                <a:effectLst/>
              </a:rPr>
              <a:t> -  Structure et matériaux des systèmes mécatroniques </a:t>
            </a:r>
            <a:endParaRPr lang="fr-FR" dirty="0">
              <a:solidFill>
                <a:schemeClr val="bg2">
                  <a:lumMod val="25000"/>
                </a:schemeClr>
              </a:solidFill>
            </a:endParaRPr>
          </a:p>
        </p:txBody>
      </p:sp>
    </p:spTree>
    <p:extLst>
      <p:ext uri="{BB962C8B-B14F-4D97-AF65-F5344CB8AC3E}">
        <p14:creationId xmlns:p14="http://schemas.microsoft.com/office/powerpoint/2010/main" val="107595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0"/>
            <a:ext cx="8229600" cy="926976"/>
          </a:xfrm>
        </p:spPr>
        <p:txBody>
          <a:bodyPr/>
          <a:lstStyle/>
          <a:p>
            <a:r>
              <a:rPr lang="fr-FR" dirty="0" smtClean="0">
                <a:solidFill>
                  <a:srgbClr val="0070C0"/>
                </a:solidFill>
              </a:rPr>
              <a:t>Proposition de progression en ITEC</a:t>
            </a:r>
            <a:endParaRPr lang="fr-FR" dirty="0">
              <a:solidFill>
                <a:srgbClr val="0070C0"/>
              </a:solidFill>
            </a:endParaRPr>
          </a:p>
        </p:txBody>
      </p:sp>
      <p:sp>
        <p:nvSpPr>
          <p:cNvPr id="4" name="ZoneTexte 3"/>
          <p:cNvSpPr txBox="1"/>
          <p:nvPr/>
        </p:nvSpPr>
        <p:spPr>
          <a:xfrm>
            <a:off x="609674" y="1268760"/>
            <a:ext cx="8077125" cy="3785652"/>
          </a:xfrm>
          <a:prstGeom prst="rect">
            <a:avLst/>
          </a:prstGeom>
          <a:noFill/>
        </p:spPr>
        <p:txBody>
          <a:bodyPr wrap="square" rtlCol="0">
            <a:spAutoFit/>
          </a:bodyPr>
          <a:lstStyle/>
          <a:p>
            <a:r>
              <a:rPr lang="fr-FR" sz="2400" b="1" dirty="0" smtClean="0"/>
              <a:t>Principes retenus pour établir la progression :</a:t>
            </a:r>
          </a:p>
          <a:p>
            <a:endParaRPr lang="fr-FR" sz="2400" dirty="0" smtClean="0"/>
          </a:p>
          <a:p>
            <a:pPr marL="342900" indent="-342900">
              <a:buFont typeface="Arial" pitchFamily="34" charset="0"/>
              <a:buChar char="•"/>
            </a:pPr>
            <a:r>
              <a:rPr lang="fr-FR" sz="2400" dirty="0" smtClean="0"/>
              <a:t>S’appuyer sur la progression de l’ET proposée par l’inspection générale.</a:t>
            </a:r>
          </a:p>
          <a:p>
            <a:pPr marL="342900" indent="-342900">
              <a:buFont typeface="Arial" pitchFamily="34" charset="0"/>
              <a:buChar char="•"/>
            </a:pPr>
            <a:endParaRPr lang="fr-FR" sz="2400" dirty="0" smtClean="0"/>
          </a:p>
          <a:p>
            <a:pPr marL="342900" indent="-342900">
              <a:buFont typeface="Arial" pitchFamily="34" charset="0"/>
              <a:buChar char="•"/>
            </a:pPr>
            <a:r>
              <a:rPr lang="fr-FR" sz="2400" dirty="0" smtClean="0"/>
              <a:t>Respecter une chronologie faisant de l’ITEC un approfondissement de l’ET. </a:t>
            </a:r>
          </a:p>
          <a:p>
            <a:pPr marL="342900" indent="-342900">
              <a:buFont typeface="Arial" pitchFamily="34" charset="0"/>
              <a:buChar char="•"/>
            </a:pPr>
            <a:endParaRPr lang="fr-FR" sz="2400" dirty="0" smtClean="0"/>
          </a:p>
          <a:p>
            <a:pPr marL="342900" indent="-342900">
              <a:buFont typeface="Arial" pitchFamily="34" charset="0"/>
              <a:buChar char="•"/>
            </a:pPr>
            <a:r>
              <a:rPr lang="fr-FR" sz="2400" dirty="0" smtClean="0"/>
              <a:t>Des séquences dont le modèle est calquée sur les préconisations de l’inspection.</a:t>
            </a:r>
            <a:endParaRPr lang="fr-FR" sz="2400" dirty="0"/>
          </a:p>
        </p:txBody>
      </p:sp>
      <p:sp>
        <p:nvSpPr>
          <p:cNvPr id="5" name="ZoneTexte 4"/>
          <p:cNvSpPr txBox="1"/>
          <p:nvPr/>
        </p:nvSpPr>
        <p:spPr>
          <a:xfrm>
            <a:off x="848916" y="5178524"/>
            <a:ext cx="6552728" cy="1200329"/>
          </a:xfrm>
          <a:prstGeom prst="rect">
            <a:avLst/>
          </a:prstGeom>
          <a:noFill/>
        </p:spPr>
        <p:txBody>
          <a:bodyPr wrap="square" rtlCol="0">
            <a:spAutoFit/>
          </a:bodyPr>
          <a:lstStyle/>
          <a:p>
            <a:r>
              <a:rPr lang="fr-FR" sz="2400" i="1" dirty="0" smtClean="0">
                <a:solidFill>
                  <a:schemeClr val="bg2">
                    <a:lumMod val="50000"/>
                  </a:schemeClr>
                </a:solidFill>
              </a:rPr>
              <a:t>Cette progression a été proposée lors des réunions de formation organisées dans l’académie de Rouen afin que les collègues s’en emparent</a:t>
            </a:r>
            <a:endParaRPr lang="fr-FR" sz="2400" i="1" dirty="0">
              <a:solidFill>
                <a:schemeClr val="bg2">
                  <a:lumMod val="50000"/>
                </a:schemeClr>
              </a:solidFill>
            </a:endParaRPr>
          </a:p>
        </p:txBody>
      </p:sp>
      <p:sp>
        <p:nvSpPr>
          <p:cNvPr id="6" name="Espace réservé du numéro de diapositive 5"/>
          <p:cNvSpPr>
            <a:spLocks noGrp="1"/>
          </p:cNvSpPr>
          <p:nvPr>
            <p:ph type="sldNum" sz="quarter" idx="12"/>
          </p:nvPr>
        </p:nvSpPr>
        <p:spPr/>
        <p:txBody>
          <a:bodyPr/>
          <a:lstStyle/>
          <a:p>
            <a:fld id="{E1C3DE35-BC40-463C-8D13-15410AE35EC3}" type="slidenum">
              <a:rPr lang="fr-FR" smtClean="0"/>
              <a:pPr/>
              <a:t>3</a:t>
            </a:fld>
            <a:endParaRPr lang="fr-FR" dirty="0"/>
          </a:p>
        </p:txBody>
      </p:sp>
    </p:spTree>
    <p:extLst>
      <p:ext uri="{BB962C8B-B14F-4D97-AF65-F5344CB8AC3E}">
        <p14:creationId xmlns:p14="http://schemas.microsoft.com/office/powerpoint/2010/main" val="1475737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Connecteur droit avec flèche 17"/>
          <p:cNvCxnSpPr/>
          <p:nvPr/>
        </p:nvCxnSpPr>
        <p:spPr>
          <a:xfrm flipV="1">
            <a:off x="2339752" y="4509120"/>
            <a:ext cx="2088232" cy="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4143865" y="1763206"/>
            <a:ext cx="4392488" cy="646331"/>
          </a:xfrm>
          <a:prstGeom prst="rect">
            <a:avLst/>
          </a:prstGeom>
          <a:noFill/>
        </p:spPr>
        <p:txBody>
          <a:bodyPr wrap="square" rtlCol="0">
            <a:spAutoFit/>
          </a:bodyPr>
          <a:lstStyle/>
          <a:p>
            <a:pPr algn="ctr"/>
            <a:r>
              <a:rPr lang="fr-FR" dirty="0" smtClean="0">
                <a:solidFill>
                  <a:srgbClr val="FF0000"/>
                </a:solidFill>
              </a:rPr>
              <a:t>Présentation du schéma cinématique</a:t>
            </a:r>
          </a:p>
          <a:p>
            <a:pPr algn="ctr"/>
            <a:r>
              <a:rPr lang="fr-FR" dirty="0" smtClean="0">
                <a:solidFill>
                  <a:srgbClr val="FF0000"/>
                </a:solidFill>
              </a:rPr>
              <a:t>Première synthèse</a:t>
            </a:r>
            <a:endParaRPr lang="fr-FR" dirty="0">
              <a:solidFill>
                <a:srgbClr val="FF0000"/>
              </a:solidFill>
            </a:endParaRPr>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2344" t="15256"/>
          <a:stretch/>
        </p:blipFill>
        <p:spPr bwMode="auto">
          <a:xfrm>
            <a:off x="4513204" y="2409537"/>
            <a:ext cx="3906896" cy="3949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space réservé du numéro de diapositive 1"/>
          <p:cNvSpPr>
            <a:spLocks noGrp="1"/>
          </p:cNvSpPr>
          <p:nvPr>
            <p:ph type="sldNum" sz="quarter" idx="12"/>
          </p:nvPr>
        </p:nvSpPr>
        <p:spPr/>
        <p:txBody>
          <a:bodyPr/>
          <a:lstStyle/>
          <a:p>
            <a:fld id="{E1C3DE35-BC40-463C-8D13-15410AE35EC3}" type="slidenum">
              <a:rPr lang="fr-FR" smtClean="0"/>
              <a:pPr/>
              <a:t>30</a:t>
            </a:fld>
            <a:endParaRPr lang="fr-FR" dirty="0"/>
          </a:p>
        </p:txBody>
      </p:sp>
      <p:sp>
        <p:nvSpPr>
          <p:cNvPr id="11"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2" name="Rectangle 11"/>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latin typeface="Verdana" pitchFamily="34" charset="0"/>
              </a:rPr>
              <a:t>2- L’investigation</a:t>
            </a:r>
          </a:p>
          <a:p>
            <a:pPr>
              <a:spcBef>
                <a:spcPts val="1200"/>
              </a:spcBef>
            </a:pPr>
            <a:r>
              <a:rPr lang="fr-FR" dirty="0" smtClean="0">
                <a:latin typeface="Verdana" pitchFamily="34" charset="0"/>
              </a:rPr>
              <a:t>3- L’échange argumenté autour des propositions  </a:t>
            </a:r>
          </a:p>
          <a:p>
            <a:pPr>
              <a:spcBef>
                <a:spcPts val="1200"/>
              </a:spcBef>
            </a:pPr>
            <a:r>
              <a:rPr lang="fr-FR" dirty="0" smtClean="0">
                <a:solidFill>
                  <a:srgbClr val="FF0000"/>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
        <p:nvSpPr>
          <p:cNvPr id="14" name="ZoneTexte 13"/>
          <p:cNvSpPr txBox="1"/>
          <p:nvPr/>
        </p:nvSpPr>
        <p:spPr>
          <a:xfrm>
            <a:off x="56709" y="476499"/>
            <a:ext cx="3762816" cy="923330"/>
          </a:xfrm>
          <a:prstGeom prst="rect">
            <a:avLst/>
          </a:prstGeom>
          <a:solidFill>
            <a:srgbClr val="FFFF00"/>
          </a:solidFill>
        </p:spPr>
        <p:txBody>
          <a:bodyPr wrap="square" rtlCol="0">
            <a:spAutoFit/>
          </a:bodyPr>
          <a:lstStyle/>
          <a:p>
            <a:r>
              <a:rPr lang="fr-FR" b="1" dirty="0" smtClean="0"/>
              <a:t>En enseignement transversal</a:t>
            </a:r>
          </a:p>
          <a:p>
            <a:r>
              <a:rPr lang="fr-FR" b="1" u="none" strike="noStrike" dirty="0" smtClean="0">
                <a:solidFill>
                  <a:schemeClr val="bg2">
                    <a:lumMod val="25000"/>
                  </a:schemeClr>
                </a:solidFill>
                <a:effectLst/>
              </a:rPr>
              <a:t>Séquence</a:t>
            </a:r>
            <a:r>
              <a:rPr lang="fr-FR" u="none" strike="noStrike" dirty="0" smtClean="0">
                <a:solidFill>
                  <a:schemeClr val="bg2">
                    <a:lumMod val="25000"/>
                  </a:schemeClr>
                </a:solidFill>
                <a:effectLst/>
              </a:rPr>
              <a:t> -  Structure et matériaux des systèmes mécatroniques </a:t>
            </a:r>
            <a:endParaRPr lang="fr-FR" dirty="0">
              <a:solidFill>
                <a:schemeClr val="bg2">
                  <a:lumMod val="25000"/>
                </a:schemeClr>
              </a:solidFill>
            </a:endParaRPr>
          </a:p>
        </p:txBody>
      </p:sp>
    </p:spTree>
    <p:extLst>
      <p:ext uri="{BB962C8B-B14F-4D97-AF65-F5344CB8AC3E}">
        <p14:creationId xmlns:p14="http://schemas.microsoft.com/office/powerpoint/2010/main" val="4538965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Connecteur droit avec flèche 17"/>
          <p:cNvCxnSpPr/>
          <p:nvPr/>
        </p:nvCxnSpPr>
        <p:spPr>
          <a:xfrm flipV="1">
            <a:off x="2465636" y="5215483"/>
            <a:ext cx="1314276"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3952875" y="3368218"/>
            <a:ext cx="4392488" cy="830997"/>
          </a:xfrm>
          <a:prstGeom prst="rect">
            <a:avLst/>
          </a:prstGeom>
          <a:noFill/>
        </p:spPr>
        <p:txBody>
          <a:bodyPr wrap="square" rtlCol="0">
            <a:spAutoFit/>
          </a:bodyPr>
          <a:lstStyle/>
          <a:p>
            <a:r>
              <a:rPr lang="fr-FR" sz="2400" dirty="0" smtClean="0">
                <a:solidFill>
                  <a:srgbClr val="FF0000"/>
                </a:solidFill>
              </a:rPr>
              <a:t>Exercices de décodage de schémas cinématiques</a:t>
            </a:r>
            <a:endParaRPr lang="fr-FR" sz="2400" dirty="0">
              <a:solidFill>
                <a:srgbClr val="FF0000"/>
              </a:solidFill>
            </a:endParaRPr>
          </a:p>
        </p:txBody>
      </p:sp>
      <p:sp>
        <p:nvSpPr>
          <p:cNvPr id="2" name="Espace réservé du numéro de diapositive 1"/>
          <p:cNvSpPr>
            <a:spLocks noGrp="1"/>
          </p:cNvSpPr>
          <p:nvPr>
            <p:ph type="sldNum" sz="quarter" idx="12"/>
          </p:nvPr>
        </p:nvSpPr>
        <p:spPr/>
        <p:txBody>
          <a:bodyPr/>
          <a:lstStyle/>
          <a:p>
            <a:fld id="{E1C3DE35-BC40-463C-8D13-15410AE35EC3}" type="slidenum">
              <a:rPr lang="fr-FR" smtClean="0"/>
              <a:pPr/>
              <a:t>31</a:t>
            </a:fld>
            <a:endParaRPr lang="fr-FR" dirty="0"/>
          </a:p>
        </p:txBody>
      </p:sp>
      <p:sp>
        <p:nvSpPr>
          <p:cNvPr id="12"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5" name="Rectangle 14"/>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latin typeface="Verdana" pitchFamily="34" charset="0"/>
              </a:rPr>
              <a:t>2- L’investigation</a:t>
            </a:r>
          </a:p>
          <a:p>
            <a:pPr>
              <a:spcBef>
                <a:spcPts val="1200"/>
              </a:spcBef>
            </a:pPr>
            <a:r>
              <a:rPr lang="fr-FR" dirty="0" smtClean="0">
                <a:latin typeface="Verdana" pitchFamily="34" charset="0"/>
              </a:rPr>
              <a:t>3- L’échange argumenté autour des propositions  </a:t>
            </a:r>
          </a:p>
          <a:p>
            <a:pPr>
              <a:spcBef>
                <a:spcPts val="1200"/>
              </a:spcBef>
            </a:pPr>
            <a:r>
              <a:rPr lang="fr-FR" dirty="0" smtClean="0">
                <a:latin typeface="Verdana" pitchFamily="34" charset="0"/>
              </a:rPr>
              <a:t>4- L’acquisition et la structuration des connaissances </a:t>
            </a:r>
          </a:p>
          <a:p>
            <a:pPr>
              <a:spcBef>
                <a:spcPts val="1200"/>
              </a:spcBef>
            </a:pPr>
            <a:r>
              <a:rPr lang="fr-FR" dirty="0" smtClean="0">
                <a:solidFill>
                  <a:srgbClr val="FF0000"/>
                </a:solidFill>
                <a:latin typeface="Verdana" pitchFamily="34" charset="0"/>
              </a:rPr>
              <a:t>5- La mobilisation des connaissances</a:t>
            </a:r>
            <a:endParaRPr lang="fr-FR" dirty="0">
              <a:solidFill>
                <a:srgbClr val="FF0000"/>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5478" y="4265890"/>
            <a:ext cx="3103656" cy="167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ZoneTexte 15"/>
          <p:cNvSpPr txBox="1"/>
          <p:nvPr/>
        </p:nvSpPr>
        <p:spPr>
          <a:xfrm>
            <a:off x="56709" y="476499"/>
            <a:ext cx="3762816" cy="923330"/>
          </a:xfrm>
          <a:prstGeom prst="rect">
            <a:avLst/>
          </a:prstGeom>
          <a:solidFill>
            <a:srgbClr val="FFFF00"/>
          </a:solidFill>
        </p:spPr>
        <p:txBody>
          <a:bodyPr wrap="square" rtlCol="0">
            <a:spAutoFit/>
          </a:bodyPr>
          <a:lstStyle/>
          <a:p>
            <a:r>
              <a:rPr lang="fr-FR" b="1" dirty="0" smtClean="0"/>
              <a:t>En enseignement transversal</a:t>
            </a:r>
          </a:p>
          <a:p>
            <a:r>
              <a:rPr lang="fr-FR" b="1" u="none" strike="noStrike" dirty="0" smtClean="0">
                <a:solidFill>
                  <a:schemeClr val="bg2">
                    <a:lumMod val="25000"/>
                  </a:schemeClr>
                </a:solidFill>
                <a:effectLst/>
              </a:rPr>
              <a:t>Séquence</a:t>
            </a:r>
            <a:r>
              <a:rPr lang="fr-FR" u="none" strike="noStrike" dirty="0" smtClean="0">
                <a:solidFill>
                  <a:schemeClr val="bg2">
                    <a:lumMod val="25000"/>
                  </a:schemeClr>
                </a:solidFill>
                <a:effectLst/>
              </a:rPr>
              <a:t> -  Structure et matériaux des systèmes mécatroniques </a:t>
            </a:r>
            <a:endParaRPr lang="fr-FR" dirty="0">
              <a:solidFill>
                <a:schemeClr val="bg2">
                  <a:lumMod val="25000"/>
                </a:schemeClr>
              </a:solidFill>
            </a:endParaRPr>
          </a:p>
        </p:txBody>
      </p:sp>
    </p:spTree>
    <p:extLst>
      <p:ext uri="{BB962C8B-B14F-4D97-AF65-F5344CB8AC3E}">
        <p14:creationId xmlns:p14="http://schemas.microsoft.com/office/powerpoint/2010/main" val="7082643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15008" y="548824"/>
            <a:ext cx="3924944" cy="646331"/>
          </a:xfrm>
          <a:prstGeom prst="rect">
            <a:avLst/>
          </a:prstGeom>
          <a:solidFill>
            <a:srgbClr val="9FE6FF"/>
          </a:solidFill>
        </p:spPr>
        <p:txBody>
          <a:bodyPr wrap="square" rtlCol="0">
            <a:spAutoFit/>
          </a:bodyPr>
          <a:lstStyle/>
          <a:p>
            <a:r>
              <a:rPr lang="fr-FR" b="1" dirty="0" smtClean="0"/>
              <a:t>En  spécialité ITEC</a:t>
            </a:r>
          </a:p>
          <a:p>
            <a:r>
              <a:rPr lang="fr-FR" u="none" strike="noStrike" dirty="0" smtClean="0">
                <a:effectLst/>
              </a:rPr>
              <a:t>Séquence -  Modélisation des produits</a:t>
            </a:r>
            <a:endParaRPr lang="fr-FR" dirty="0"/>
          </a:p>
        </p:txBody>
      </p:sp>
      <p:cxnSp>
        <p:nvCxnSpPr>
          <p:cNvPr id="18" name="Connecteur droit avec flèche 17"/>
          <p:cNvCxnSpPr/>
          <p:nvPr/>
        </p:nvCxnSpPr>
        <p:spPr>
          <a:xfrm flipV="1">
            <a:off x="2505249" y="2115219"/>
            <a:ext cx="1314276"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3819525" y="1596102"/>
            <a:ext cx="5048250" cy="1200329"/>
          </a:xfrm>
          <a:prstGeom prst="rect">
            <a:avLst/>
          </a:prstGeom>
          <a:noFill/>
        </p:spPr>
        <p:txBody>
          <a:bodyPr wrap="square" rtlCol="0">
            <a:spAutoFit/>
          </a:bodyPr>
          <a:lstStyle/>
          <a:p>
            <a:r>
              <a:rPr lang="fr-FR" sz="2400" dirty="0" smtClean="0">
                <a:solidFill>
                  <a:srgbClr val="FF0000"/>
                </a:solidFill>
              </a:rPr>
              <a:t>Comment obtenir le schéma cinématique d’un mécanisme donné ?</a:t>
            </a:r>
          </a:p>
          <a:p>
            <a:endParaRPr lang="fr-FR" sz="2400" dirty="0">
              <a:solidFill>
                <a:srgbClr val="FF0000"/>
              </a:solidFill>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9525" y="2435671"/>
            <a:ext cx="4608910" cy="2600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space réservé du numéro de diapositive 1"/>
          <p:cNvSpPr>
            <a:spLocks noGrp="1"/>
          </p:cNvSpPr>
          <p:nvPr>
            <p:ph type="sldNum" sz="quarter" idx="12"/>
          </p:nvPr>
        </p:nvSpPr>
        <p:spPr/>
        <p:txBody>
          <a:bodyPr/>
          <a:lstStyle/>
          <a:p>
            <a:fld id="{E1C3DE35-BC40-463C-8D13-15410AE35EC3}" type="slidenum">
              <a:rPr lang="fr-FR" smtClean="0"/>
              <a:pPr/>
              <a:t>32</a:t>
            </a:fld>
            <a:endParaRPr lang="fr-FR" dirty="0"/>
          </a:p>
        </p:txBody>
      </p:sp>
      <p:sp>
        <p:nvSpPr>
          <p:cNvPr id="12"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4" name="Rectangle 13"/>
          <p:cNvSpPr/>
          <p:nvPr/>
        </p:nvSpPr>
        <p:spPr>
          <a:xfrm>
            <a:off x="255712" y="1885578"/>
            <a:ext cx="2520280" cy="3754874"/>
          </a:xfrm>
          <a:prstGeom prst="rect">
            <a:avLst/>
          </a:prstGeom>
        </p:spPr>
        <p:txBody>
          <a:bodyPr wrap="square">
            <a:spAutoFit/>
          </a:bodyPr>
          <a:lstStyle/>
          <a:p>
            <a:pPr>
              <a:spcBef>
                <a:spcPts val="1200"/>
              </a:spcBef>
            </a:pPr>
            <a:r>
              <a:rPr lang="fr-FR" dirty="0" smtClean="0">
                <a:solidFill>
                  <a:srgbClr val="FF0000"/>
                </a:solidFill>
                <a:latin typeface="Verdana" pitchFamily="34" charset="0"/>
              </a:rPr>
              <a:t>1- Le choix de la situation problème </a:t>
            </a:r>
          </a:p>
          <a:p>
            <a:pPr>
              <a:spcBef>
                <a:spcPts val="1200"/>
              </a:spcBef>
            </a:pPr>
            <a:r>
              <a:rPr lang="fr-FR" dirty="0" smtClean="0">
                <a:solidFill>
                  <a:schemeClr val="tx1">
                    <a:lumMod val="65000"/>
                    <a:lumOff val="35000"/>
                  </a:schemeClr>
                </a:solidFill>
                <a:latin typeface="Verdana" pitchFamily="34" charset="0"/>
              </a:rPr>
              <a:t>2- L’investigation</a:t>
            </a:r>
          </a:p>
          <a:p>
            <a:pPr>
              <a:spcBef>
                <a:spcPts val="1200"/>
              </a:spcBef>
            </a:pPr>
            <a:r>
              <a:rPr lang="fr-FR" dirty="0" smtClean="0">
                <a:solidFill>
                  <a:schemeClr val="tx1">
                    <a:lumMod val="65000"/>
                    <a:lumOff val="35000"/>
                  </a:schemeClr>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Tree>
    <p:extLst>
      <p:ext uri="{BB962C8B-B14F-4D97-AF65-F5344CB8AC3E}">
        <p14:creationId xmlns:p14="http://schemas.microsoft.com/office/powerpoint/2010/main" val="35391065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Connecteur droit avec flèche 17"/>
          <p:cNvCxnSpPr/>
          <p:nvPr/>
        </p:nvCxnSpPr>
        <p:spPr>
          <a:xfrm>
            <a:off x="2378621" y="2855386"/>
            <a:ext cx="1440904" cy="11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11269" name="Picture 5" descr="http://t0.gstatic.com/images?q=tbn:ANd9GcSUfzQ9DQD8IS8Hjop9FyM0VRVajWBVklBa81gA2f9WYpOvtZ36LFg9zgoOm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2809" y="1688604"/>
            <a:ext cx="1914525" cy="175260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340822">
            <a:off x="3783598" y="3126251"/>
            <a:ext cx="1481509" cy="317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2" y="4298429"/>
            <a:ext cx="3352728" cy="249289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1320008">
            <a:off x="3074347" y="4039040"/>
            <a:ext cx="1786510" cy="250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10" descr="data:image/jpeg;base64,/9j/4AAQSkZJRgABAQAAAQABAAD/2wCEAAkGBhQSEBQUEhQWFBMVGBYZFhcYGRgYFRUUGBUVFRcXGBYXHSYgGBkjGRUWHy8gIycpLCwsFSAxNTAqNSYrLCkBCQoKDgwOGg8PGjQkHyQtNSwsLCwwLS81KiksLCwsLCwsLywsLCwsLCwsLCwsLCwvLCwsLCwsLCwsLC4sLCwsLP/AABEIAMoA+gMBIgACEQEDEQH/xAAcAAABBQEBAQAAAAAAAAAAAAAAAwQFBgcCAQj/xABQEAACAQIEAgYCDAwDBwMFAAABAhEAAwQSITEFQQYTIlFhcTKRFCMzQlJyc4GhstHSBxUWVGKSk7GzwcLwgpTiJDRDU2Nk8SV04TVEg4Si/8QAGgEAAgMBAQAAAAAAAAAAAAAAAAMBAgUEBv/EADwRAAIBAgIECgkEAAcAAAAAAAABAgMRBBIFITFREyIyNEFhcYGRoRRSU3KxssHR8BUkM/EGIyVCYsLh/9oADAMBAAIRAxEAPwDcaKKKACiiigAooooAKjuN4820GWAztlUkSFhWdmI55URjHMgDnUjVf6Z4dzYW5bUsbLZyo1LWyj23AHMhbhYDnlpGIlKNKThtsStpWMdi+cO7EwM127JME65XCroCYVQO4VHWeOWz48oW9iC08gVZwddpiJoxN5L1tSjgiZ0YK3PY8iDrTUYVjEvJVlYM5SRl1y9gkkE7yfKvDRr1JJucnfta8jpsugeHioG66CZi/iJ0MGJcKxHcCa7TiKkbQxyZR11/UPEf8Sfopp1bEZc0DWO2kKSZmVMtGsSB40paUgA5vR6sBcyahYzevzFDrTtyn4sLHbcWUCSAomNb2J1YAMYhjyNepxQEMQmi8+uxGojNKgvrpO8bGmwtMFgMR2i0qbZkFQIOZvCkxh27xpcVwSyCQEKsDDHU5iKvw0rcp+LCxJ28aCR2eyWIB66/PvoMZ9jlPOuE4kpPomDtF6/m1BKSOs0zBTFRowhUZV9Etb98sraRDbj0vSI+kmnDYfduxmf0spOYR6EZnynKQOQqrqyX+9+L+5NkOfxh+jziOtxczGaInu1pIcZWFkBSwUhTfxM9raYaAZkb8q7RvbASV3DE5hHueQjed6SRDHpAZVVcuZRMTmIYaqdRBnlULET6ZPxZFkLpxRTujDtFI62+WziNI6yNzG9cHiyjUroJ2v4gnTTSXAbX4JNNMPh2ECVGRyyksva0UDNBOpgz5zXZssVy5oABCyyQvzqZcxoJAHfNW4WV+W/FhYcPxZQYIEwDHXYmdRI99EwRTjH41bVsuVbQaDrbwJPISbkbkD56j3tsffMBAGWbRGgAOuadf50y6aWWuYUFCCyasAdSsdqO+CAfIGrU6snVgnN2vr1sfh4QnUUZ7LkVibPELyi7h2vdSRdYOl5ggFo+2GWuSoHLNBPIcqu34Ium93FZ8PiGL3EUOjn0mtyFYN3lSV13ObXbWgcE6XJbwT4PqMy3hc65zdykucvVMpOiKoUSDOb6DcvwQcF9vfEICbNu11K3CCBeuM4uXWUHXIsBQfLnIHr6XKVn2mpjox4GSnFKz4v5f829msUUUV2nmgooooAKKKKACiiigAqOxPHrKPkLy43VVZyPMIDl+em3SDHERaRspYFncbpbGhjuZjoD4E1XcOrusWvarXLL6TfpEnv7zvWPisfU4X0fDRzS6b7EMUVa8izt0lsjQlh527n3a8/Kex8Jv2dz7tVVuDXuWIvDwDAD91efiW9+cX/1h9lQpaS9WHmHELX+U9j4Tfs7n3aPynsfCb9nc+7VYtcCunfE3wPjCT9FLfiBvzrE/rL92pzaS9WHmHELD+U9j4Tfs7n3aB0lsHmx/wDx3Pu1Xl6PsTHsrE/rL92m6cOUxOKxHIgMy+BGmXxHrozaS9WHmHEJPHWuGO5a7h7TO0klsOSx7ySUk770l+L+E/mln/Lf6KY4jhSvvib0MMuybMC0Tkza5ToDI20mk7nAbbkg4m8xcgRFvchrnK32dMxnTzqY+n21xh5/cOKSJwPCZj2LZn/23+ivfxfwn80s/wCW/wBFM26Kg5pxF6G9LS1roRr7X3E17c6MZpnEXtc8+5e/z5tAn/UfTlm0jSj9/uj5/cjijv8AF3CfzSz/AJb/AEV7+LeFfmln/LH7lR97gFyRF64ABAgW4iVPNDGqLp4eNJp0euAQL1zYD3m0sdssHV2376j/AFD1Yef3J4hJnh/CfzSzsT/ux2Gp95XJwXCZA9i2ZMx/s3dv7zwqJPRVv+bc2ZdrfotmzD0Nu23lOkaQo/R24d713cn/AIfvpB95t2j66t++3R8/uHFJT8X8J/NLP+W/0UNw/hI3wlkf/rH7lRa9HrgIIvXJBkaWtD2O9P8App6vEyHo4/Y9uudgAKfayREcyh7h6qj9/wCrHz+5HFJI4LhAE+xbERM+xuW/wP7mvRgOE/mln/LHnH6HiPXUYvR64Nr131W9+x+h/wBJP1fOufyZeI667ERtbOmVU5pr2UUf+TU/v90fP7hxSUfBcIGpwtkDv9jeE/A7ta6/F3CfzSz/AJY/cqKfo5cO965sRta2Ksp2Tudh/wCBXY4DdkEXnEEtotuSxbOSZWDr4DczM1D9P9WPmTxSSt8L4T73B2e/TC/6KmLfSDDoAqyoAgKLbgADkAF0FVWx0fuIQReu6LlGq7Qo5KJ0RRr3V2eDXvzi+PJhH7qhvSKeqMPP7ktxe1stX5T2PhN+zufdo/Kex8Jv2dz7tVT8S3vzi/8ArD7KPxLe/OL/AOsPsqM2kt0PMjiFr/Kex8Jv2dz7tH5T2PhN+zufdqqfiW9+cX/1h9lH4lvfnF/9YfZRm0luh5hxC2J0ksnYufK3c+7S+C4zautlR+18Egq8d+VgDHjVNTgt0EE37zRtLA/yru8WWFv9pZGW4NLltuRkajzpVXFY/DrPUppxW3LtJUYvUmX2iorgXEC6slwzctwGPJ1MlXEd4BnxBqVrZo1oVoKpB6mLas7FN6VXCDiD+jaHzdoxTvBWcgHf3cgOQpp0q3v+Vn+qmfGcU4x2GRbhVWzFklAHgxszAsd9ACdAax9HWWJxD/5IfkzpLquT/Wf3r9tHWH+5+2uaK3TnBjP/AJP215H9yftr2m78Rti6tkuBddSypzZV3I5d/qNAC8f3J+2kvYVv4C9/zkRPnFLUUAIjBW/gLy5d23qotYdM5CqAwC6jTRhoBr3UtSbYdSZMk/GaNo9Gcv0UAcey7caMD5FjOhPLwBpRmAKj4WaNT70Ke/8ASFJHh6QRl0Jk9ptTEamZIgRB0pS7YDbz8zMo9SkT89AHpxESAGMMVESZYLmOs6CNNeZA5142NAMb6oBGxziREsJ05DU8gai8LjEfG3rHVDNZS24uE5p62WMA+iQQNQdfCBUj7DSIgjyZgdBESDMRy2oJaa2nQx3g3oZydlUQxgktM9k7AxzIrs4sawZg2xpm3uZI+i4p/sgIvw+2QAVGUQMuoSBsCgOUx4ilDh1Jkjc5jqdWAABOusQI7oHdQQFnGhjpPPXSDBjQqxHdpuJEgVy3EB2t4XNryOUqDsxg9saGD3gaT7bwyqSQNSIJJLGBsJYkx4bVycEkyRJOmpY6SGgSdFkAwNNBQAtdxIUkTqCo56kulsxr71nWfOkW4os3BMm2LhYAgx1Zg+ixCyQYDQdDIEV6cKmaY7UzqTM5g5Op17QB/wAI7hHYsjLl1A12LA6mTqDOpJ586AOcZjxajNu2aBmQejln07ik+kNgf3T77M7WWDMgHuBKlte1I2I1AnlNc+xFiO1z/wCJc1nee1rsN699irmDRqNpJIEiCQCYUxpIHOgBfP8A3r9tGf8AvX7a5ooA6z/3r9tGf+9ftrmigDrP/ev20Z/71+2uaKAPL90hHI3CuRvuFJH0iofirTbY/ok//wAzUpivc7nydz+G1RXFPcm+Ifq0urrg+wlE30YM6nc2rU+u5U/UB0V2HyVr99yp+svQvM4d/wAzL1OUU7pTvf8AKz/VTPjd2MdhRmuCS+iglCJ98cwA5AyG0IiN6edKd7/lZ/qqN45aniGGKkAgnN2CSRJ9+FIXSRqRvSdH84xHvo6Kf/V/AsdFFFbxxhVU4kf/AFvCf+3u/T1sVIdM+OexMFeuqyi4Fi3mjVyQogH0iJzR+jWEcKu9a9y5cZs+jZpli+upY6k+NJqzUVrNDAYeVeo1Hc15M+kqKrnQPjpxOFHWOGuoWVtRmKiMrsPEECeZHfVjpsXmV0cdWm6c3B7U7eAUUUVIsKKh+lfFOpwtwrcFu7lJtaBmLLrAUgzMRMQM3KsgxXTjEtvir0eBKaH4sUqpVUOg78Hgnis2WaVtt3vNU4YP/V8b8jhv3NU2/ELQIU3LYYwAC6gkkwIBMmTpXzpiuL5mLMzux3LEkmNBJYkmveFXbl2/at2F9tZ1CHuaQQ2g2EST3ClRrPoid1XR1NK86uxdCb2I+kqKB46/33UV1GEFN8djks2zcuGFWJMEnUgAADUmSNBS11SVIBykggEQSDGhg6GN9e6s66WYfHWwDfbr7C7OihQNxLoNQ0HcyBPpakVDdkJrVJU4OUVdkp0o4xY6zh+LS6hRL7KxkSEuJluSpEjKBqDBEiYmRbcJjEuoHtutxG2ZSGUxoYI03r56x7hnuseQEctI+wH1mrZ+DTpPbtYh1Zursunan0BcBGRjGiyM4JOmgnlSI1bysa7wr9DhXm0m4p27Xs7UzX6K8VgQCCCCJBGoIOxB5iva6DOCvHcAEkgACSSYAHeSdhUN0k6U28GFDAtcuT1a7KSN5ciPmEnwjWs06SdKr93W4exOijS0ncSBqfNj84qspJCZVUpqlHXJ7Fs83qRdeOfhBRAVw4Dkf8RtLY8hoW89B51UujvT6/bu3S7m6r3GOV9t47B95oBpEabVWWJYyxn9w8hXFizGaebH1Ek1wSxe49Vh/wDC+IlH/OqWlJasquo9Ou+3c9huXBuklnEiEaHjW22jDvjkw8RPjFSlYPh8abcEkwNjPaB5EHn+/u7qvXB+nb2wBiO3b07eguKPGYDfPB8TtXVTrRmrnm8ZSraOrKhi1ZvZJbH9i84r3O58nc/htUXxP3M/EP1akXvB7DMsw1pyJBUwbbESrAEHwImo7ifuR+Ifq0ypyH2Aia6K7D5K19a5U/Vf6K7D5K19a5VgrL0LzOHf8zGVOUU7pT6V/wArP9VNuL3IxuHAt2GLFpd8vXKAT7nJn33KedOelPpX/Kz/AFU34pYQ42wXcBhJtqbYOYyQQLk6HYwe6RSNH84xHvofC3T6rJmuL6sVYIQrEHKxGYK0GCVkSAYMSJruit45DGelPD8VacnHy4bsi9JaywMws/8ACn4DAeE1XsHwLIxKOcp5ESfXMfRX0LcthgQwBBEEEAgjuIO4qj3/AMH1sY+31dtlwZRjcUPCLdGbKqgnMqnsyF08qVOndHIo18PPhMNUcW+/qKz0e4ZddgMKGzJ78EqE8Wf+Q1PdWs4C262kF1g9wDtMBAY94H9/NtXeHwy21CIoRRsqgADyApSrxjlLUKHBXbbbett7woopHE4pbYUtszBR5tt82lWOkY8c6OWsUB1gKuoIS4ph0nWJ2ZZ1ykEVknH/AMGN/DszFs9jU9YiSVG/tiTKAd4ldNSK1650isKWDXFVkzSDv2C4Ph7xoEzoa5bpNhhB61dgdDspRnDeWVTtPKiVLN0ERqOF3Tllb1XVjDk6LW4BzswOxGUA/Qf31MdHEXA3xetKGcAjtyey28bZTAiR3nvirXf6LLi8bimsXFtoFt5cmU2zej2wPaEMDO5EGZ31FPuDfg7UdrFsLp/5SyLI+MTDXPIwvgaTwckzLlHHzn/LeO//AMJ7o70hTGWi6Ky5TladVzb9l9nHltzAqVrxEAAAAAGgAEADuAGwr2nGorpawoplf4xbTOWbKEYKxOwJVXnyhx9NJflJh591X0S3zK2U6bzM6RyNWysMyKp+ELoVhjhruIRere2uYhNFcZgCCB6J7UyPnBqnXOEPggq3LXVq0FXGqPKg6PzMctxGwrQ+l/GLN7AYm3buKXZAFGYANLrlIYmIMHcjY91WIYVXsi3cVXUoqsrAMp7IBBGxpcqe85q9FYiORt27foZn0V4liFvpawrSHaWttraCSM9wgapA5qRJgGZitVpjwrgVjDAixaS2G9LKNW7pYyTEnSdJp9RFWRbD0XRhlcriOMwaXUKXUW4h3VgCp+Y8/HlVG43+DtklsIc6/wDJc9qI/wCHdY6/Ff8AX5Vf6jr3SGwjujvlNvLJIMEsM0AjeANe6rZcxerThNWmjFcRw0qzBQUdfTtOCpB8j6H1T9Nc2sM7csg/S1PzKD+81rnFWwGLDJde2zW83aBIuWoDMxVxqBFtiYkHLqDUH0X6Fo7XHxGa5bW4y2VOQLctgwHuBD2ifg6DTVe7nnhU5XaOqjpTSOHpej0KvF6G9biupla4D0auXz7Qmbk15z7WveAw3P6KDzjetD4J0Ms2CHb266PfsNFP/Tt6hPPVvGp5EAAAAAAgAaAAbAAbCvadGKjsOSNHjOpNuUntb1sTxXudz5O5/DaorifuR+Ifq1KYr3O58nc/htUXxP3I/EP1aipyH2D0TPRXYfJWvrXKsFV/orsPkrX1rlWCsvQvM4d/zMvU5RTulW9/ysf1Uy4vanH4c5gpGb0sy599FMQ7RPZBBEzBFPelW9/ys/1U5vcOtte61lBuLorHXKJPog6A67jWk6OV8RiPfXwGqahZ9TXiM+kOEu3LarZcoc8sQWBy9XcHvWUntFNJ5TrEVFXm4gCyqwIE5Wi2ZhLmXdebdVmnWc0QIq00V6BSsrHI43dyqtfxwuBtSqs0oOrCshuWiI7M+gHAJMgnfWkDc4g8ZoABtHswu1s9YCV9IFjtHlpVve4BEkCTAkgSeQE7nQ6eFdVPCdSK5Osi+j13EG3/ALUB1gJ1AABHLb+4idalKKKo3culYKj+OC2bQF3NlLoBkzBg89kgqQR5zUhXF6yGEMARIOvIjY+dCB6ymviMC6FgLl3NqYDzq1xASWOhOe4R3+cUgq4AwctzMQBADmeyggGdSFuL66tX5O4f/lJz96uzbjbY0gnRSwLvWBIMARy0iIGw9EbDlTc8esXkfUJdHrmFa5dOHJzEgvIYAlpMjN4zMc5+eeppheF2rbFkQKTEwAJgQNvCndLk7sZFWQUUUVUkp+M4ngrjXGY3CGnrBFzLKqACQGgEqigEDXTxpG62BdWfLczeiVIdGJLXW1BOhm3cM/bVlHR6wM0Wk7W4yrB+aKH6PWCZNtZ78qzrM6x4n107PFb/ABFZH1eBVbLcPgoM5XSTD6ZBcad9AEDGQdmiOVW/hWMS7aVrZJWNJBBEEggg7GQaRtdHbCmRbUHyHMEHl3E+uneEwSWly21Cr3AQB5AVWUk9haKaF6KKKWXCqn0lwGERizhluMHuSkjN6UhnGvabQTtoNBNWymWN4NavOr3FDMoKiRPZO4175q0XZlZK6KfYw2ALuJuFi7KdHhSWynVSAEm/l07zPM1dMBg1tIFT0dx85n+dN06P2AxYW1BO+g1Mhp27wD8wqQVYECpnK5EY2PaKKKoXEsV7nc+Tufw2qL4n7kfiH6tSmK9zufJ3P4bVF8T9yPxD9WqVOQ+wlEz0V2HyVr61yrBVf6K7D5K19a5VgrL0LzOHf8zL1OUU7pVvf8rP9VSjRNRfSre/5WP6qf3sQFYA7s0DzmlaN5xife+hM9iOiKK9bc1T+lXTJrRKYcrmUw7kZoYbooOmnM6924rXq1Y0o5pHLWqxowzz2CvGv9p4jh8Puln2+6OUiMgPz5fmc1aqoHRXjfV4hnxJGfF5IuDYEEhUIGwMjygfNf6ph5qonJbxWFmqkXUXS/h0BRRRXQdQUUUUAclwCASJMwJ1MbwOcVziMSttSzsFUbliAPpqD6UdExiyrrca3etiEbXLvm1A1Bn3w184qkdIeM4u2vsXFBGZGV1uek0doA5gYIIJ3ExvSKlbg+UtW808Po6WLglh5Jz6YvV3p67rf09Rq9FYpheL4we2Wr7qqaSzsyE7BQhJBHKtF6H9MPZahXSLyqesKwbeYGNNZEgg6+I5VNOqprZY4cTGlQqcFwiclqaXQ927z7SzUUUU4UFNMHxEXXuBQctshc+mVn98qjw018fnPXEsO9yy6W36p2EK8ZsvjEjlI30mag8Lx0YO2trF2uoCCFuIC9i4YPosBKuTJysJM1DdijvmSX51FloqocN/CZh7lwrdVrAnsuxDIfjEegfWPGrajggEEEESCNQQdiCNxVYzjNXizqr4erQllqxafWdUUUVcQcNdAIUkBmnKJEtETA3MSJjaa7ptj+HJeUBxsZVgYdG5MrDVTUa2Ov4YxeU37A2vWxNxBzN60NwNe2k6DUVBFyboqFxPTLCIUDX1OfUFZZQDpLFQQg84qYt3AwBUgqRIIMgjvBG4oTT2DHTlFKTWp7Os6oooqSglivc7nydz+G1RfE/cj8Q/VqUxXudz5O5/DaovifuR+Ifq1SpyH2Eomuiuw+StfWuVP1X+iuw+StfWuVYKy9C8zh3/ADMvU5RTulW9/wArH9VLY+57bbXT0wfSAPpDkdTz25xOk0j0q3v+Vj+qnt+xmcHMQFaY5HWdQCJPnMcqVo3nGJ976Ez2IVbc1kX4Q+DX8PduXUttcw7sz5kE9WW1YOBsJmDtrvOla625qI6Wf7hivkbv1DWvVpxnHjdBNLLJ8HNJqVlr+PaZl0G4Lfxl607W3TDW2Vy7ggPlMhLc+lJEEjQCecA7HUJ0I/8Ap2F+SX+dTdFKnGEeKRUUYPg4JJJvUviFFFFNFBRRRQAVlP4X8Nct37d4D2t1VM3wbik9k90ggjvg91atSeIwy3EKXFV0YQysAVI7iDoapUgpqzOrC4qeGqZ4brdx8+4LiDXItwWBhRbAJLNsoAGpM1t3RPgnsTCJaIAf0rkRGdtSJG8CF/w0rw7ozhrD57NhEf4QBJHkSTHzVJ1EI22nDGhTpzcoNu+/8YUUUUwYFQfTThF3E4RrdkjrMysAxgOFOqk8t5Hio2qcoqGk1Zl6dSVOanHanddx894xblm4bd5Gt3BurCDHeOTL4iRUlwLpffwkCy2ZCfcmkoeZI+AfEEfPWr9MuG2r2Cv9aivktXXQkao622YMrbqZA2351n1n8FN0rauWbiOl23bY9ZKtaLIGPog5xJ5QdvOuH0ZwleDPTrTUcVS4PExXa9n1a8zSOjfHRjMMt4IUkspUkGGVip1G4030qUqq8O4XiOHWwloey8OJJSAmIViZYpHZuAkk5TB2AJqy4TEi4iuAwDAEBlKsAeTK2qnwNdy6zyzacnZCtFFFSQZL066P4i1iL1/q89h2L501yAxpcUarG2bYxvyqD4H0vu4S57Tc9rIB6ptbbsSQdPemI7QI8a3Y1n1voDaxDYm9bItXhiMUg7Oa0Vz6A29MpHepHiDXK8OlPNF2Nv8AWJvDcBUgpKOzo6vxls6M8eGMwy3gpQyyspMw6mDDQMw7jH0g1K1XcJ0du4S2owdzMqgZrN49i43vmRxrZZjJ5rJ2FSHDuOpcfqmVrN8CTauaMQIlkYdm4mo7Sk76xXSusxW027Kw9xXudz5O5/DaovifuR+Ifq1KYr3O58nc/htUXxP3I/EP1arU5D7ARNdFdh8la+tcqfqA6K7D5K19a5U/WXoXmcO/5mXqcop3Sn0r/lZ/qqTO/wA/86i+lY1xHlZ/qqVI1pWjecYn3voTPYhtj8cloZrjZQTA0JJOpgBQSdATtsCeVNcbicPdttbuXEKXQUIzgTmVjEg9klQ3dtSnGuFriLbW2JAJnSNxPJgQd+7uO4BqDt9B0ls7swbP3aBhdEbakC62pkzr4VvpRa1iLyTuiZwTWLFtLVtlVE9rVZJMggRrqTLCfOnSYtDs6HyZT+41AWuhFpWY5m7TFuW5uW7h1id7a+MT8yNroKokdYxUwI0EqEVQDA1iDBEb896m0N5DlNu7LQjggEEEHYgyCPAjeuqY8G4WMPaFtSSBMTHMk8gBuTyp9VGXCq1xvpBew98gKGtZVjsPEkqJLgd52Enll51ZaTvpKnQEwYB5mNB66mLs9aKyV0VV+l2IyOww5OgKgZpBy2Jns6iblwjSezEaGusT0vvIrObHZAbfPACm9qSEJki2vgM4M1yuOxfsdPagHDkPAWQocZd2gSsyRmMgaa6N8Xx3FpbLNZGxBATMJIUjsK+2aVmR2dYnSnWT6EKbe9kgOl7l0Aw7QWCse0MurAkSusQDO2+tWVTIqI6Nu72ibyjNmeNAOznYrsTpljx76mKVK17IbG9tYUUUVQsMeNX7iWWNoS82wNJ0NxFY7HZSxmNImoW30jxKCLtjO0HVZAJFlHjb3zMVHjPdFedIOM4hcQbNpdIQg5d+0hPbJifSERsN52aXON49SvtKkC4oYlRPVaSZz7+P0cqdGOrXYS5a9VyT4fxJsUbtq9by2nTLs6lg3WI+rAEAgAgaMMwmp3D2AiKi6KiqqjeFUBRqd9AKpy8Ux7W2i0qOAdkWZIumQS8SItiNfSPzXDDXCyAnc71Sasy8HdWFaKKKoXGPGcS9uyWtgzKyQpYqpIDMFG5A+3WKrlvpbiF1ayzDse8ZSJVCxhc2uYtzgT4ayHG8Ti0e51Kh0KgKCBo2RpYHMOYGhGs0ww2OxmYZrQykpOikKIbOFGcQJjWSR3NTopW12Eybv0ia9Nr7Zv8AZmBVssdrVcydqSk6gsPnnlTvgPFXW6bZsMq3mu3i5JMO9w9n0RAgAwTPa5700v47GkEi0FbKw0VdyBBCl4JDEgEnYAxOlePxbHy2WyvZzZNBDAtbAJ7WpChyNvSPhVnFPZbxIUmt5da8j+/Pf9w9VJ4S6WRSwykjUdxpWuceJYr3O58nc/htUXxP3I/EP1alMV7nc+Tufw2qL4n7kfiH6tUqch9hKJrorsPkrX1rlT9V/orsPkrX1rlWCsvQvM4d/wAzL1OUU7pVvf8AKx/VT3EXSHUATLanYASPp1/+O5l0q3v+Vj+qlcePbbcETnHnGcbCZ1E8j/OlaN5xife+hM9iHrbmvK8vJmDAzBkGCQYOmhGoPiKgG6LOixh8VetkABQxFxRG0gxPzk8zrW2Ik2tiuWCiqlxPpbfwlo+yLANwEBHQnqbnaAOvvWiTBjyA3Q4b+E609wretmypPZec6xyzwoK+YkeVUdSKdmzpoYatiISnSg2o7dRdKK4s3ldQykMpEhlIKkd4I0Nd0wQFFFFACN/GIjIrGDcYqggmWCljqBpop1MchzFKsoO9RXGPd8H8q38JqlGcDcgeZjuH8x66i5VO7aPQI2r2iipLBRRRQByUEzGtdU0bitsXDbzEuuWQFYwWEgSBGYjWJmKU9liJh478jx3d1AC9FJeyP0X/AGb/AHa8OKGmj67dh9fLTwoAWopL2R+i/wCzf7teHEj4Lx8R/u0ALUUl7I/Rf9m/3a8OKA1IcD4j/ZQAtRSIxQIkB478jx9WvRiR8F/1H+7QArRSIxQ7n/Uf7tBxI+C/6j/doA9xXudz5O5/DaovifuZ+Ifq1J3nm1cMEDJc3BX3jciBUZxP3I/EP1apU5D7CUTXRXYfJWvrXKn6r/RXYfJWvrXKsFZeheZw7/mZepyindKt7/lY/qpfHkdYk/DHIT6axqQY110j0aQ6Vb3/ACs/1Uvj0BuW5iQ+mqjZkJOuvL3vMrOhNK0bzjE+99CZ7EO23NeV625rytwUQXTTglzFYU27TAOGVwGJCvlDDKSNvSkHvUedY5jrNyxcNu/ba245MNx3qdmXxBIr6AqA6d4RH4dic6q2S1cZCQCVcKSGU8jI3Fc1bDxqa3tNnRmlq2C4kdcW9hlPCulV7B9qy+m5tnW23eSvvfjCDrvWvdFeP+zcKl/JkLFgVmQGVipgwJHPbnWfp+Cd3S09m8pS7aQsLuYNbLoC2UoO2O0dOydIk71buhPR7FYS2lu7dttbytNtV1S4XkFHESpEsZG58yZoQlBWYvSuKp4mqqlOKV9ttTXb0O/UWmiiiugyhrxHhlu+mS6oYTIOzK22ZWGqtruKxLpi967iHV7l24tlnRBdADhAxgkACWOmpEkAVu9VrpH0Gs4ol19qvHdgJVj+mvM+Ig+dJrRk48Q0dG1MPSrZsQtVtu57zOOjH4R8ThYS7N+yNMrH2xR+i51+ZpHdFatwDpRh8Ys2XlgJZG0uL5r3eIkeNZBx7o++HudXeUZoBBUyCpJAIPmpEGD4U36Lxbxli4zQLd1WY8ltK8OxjXLlmfPakUqsr5ZGvpHR+HVLh6ctT2NbO/du7TfaKKK7Ty5VXwdt8ZiOsfJFy1GgObNYQZQSDlO0Ea91JLgMOCX9ku6mIGpYs7Xn5j0SASBpOTNr2Zd272XGYibZuTesRAko3sfRgIOvKdAJ1IpG5iVC5hgZyqGQKpkElcwgountjGe4NpT4N2/oRO1ztOHYd/ahiXLXVYKBAJDFcRKjKIBDAkCAQfDRRvYptR15gtcuZiCWM2XBzZlOnV3ZEjtACJrnDY9UJZcEyFGOUhTJlkVoypoSuU93ZIkRNdFbaWEy4SSHa1lILQD2GZjklgyiJ2Pwqtr/ACxGr8ue4qxYK+63D1a28O0KWJY3EC5pUySwAYDQhjPKm9zDYYls2IeMr+lPZHt6sxJWcwZ3MtzCin+CxC9UhGFa2GvBShX0SplbhAB2KLHiBqBrUdZxgAGXh+VGRgVIIfL7cSgUIVMm2ggka3R50L82A/zaP7tuwtu3N45WudfbIBObMZyiFMzn5y2pI20bYbC4YJcXr2fOiWixHoqwhSCFjXMsnbQTFd4x1dbJbC9lrZMQ2a2FBcJKqSAcoG2ubbWKSs3rcMfYZ7UXIKmQyi2qjRDlChztsFMAnSjo/oL6/wCzzGJhc3Wm84DZHVVQgAekpRQkmQhE6mCPCubXC8McyriHzNaYke+yK4JcBl3BSAfCRtNSGBS1dch8KLcKoUssyoV0ynswuVVIiToRrtUmuAtgyEUHKUmB6BJJXykn11VztqLKN9ZXcLw3DMctu+0l2GVdCHcMxBAXQgE6/GUnU1YsDghaTIpJALETyzMWgeAmB5V4nDLQ2toIYNoB6YEBvMDnTmlynmLxjYMb7gfiXfqNUNxP3I/EP1amcb7gfiXfqNUNxP3I/EP1aTU5D7BiJnorsPkrX1rlWCq/0V2HyVr61yrBWXoXmcO/5mXqcopvSs64jys/1U5vyzpC5hIaZhQMwOuvaOmixEgEkRXHSbDFmurze2jL45CQw+keujhV4FQfenX+/Gk6OaWKxEXtzX7rEz5KHrbmmPF+LJhrYe5JBYLplGpDHd2UbKefdT1jruPUfvUhicKtwAMVMGRodDBWfS7mI+et5WvrEu9tQys9JbDCc8eBBzbkeiJO4IjedNzFdLirGMt3bU50IKP6ShldFPZbTTK41Gxry70csMSxQEnMDEjRmDnnPpCZ7xpS3DuEWrE9WsTE6nkAo+hQPmqzy21ELNcc2LARFRdFVVVRvCqAo1O+gFKUlcxqKwU6EgGeWuf7mvLtL315Z4jbZgqkEsSBvyn6OyfVVCwtTTifE1sKGYEySAFyzorOTLEAAKpOp5V1a4pbIXkWiAZmG9HQd8g/PTfHvh76BXggkxqQQQShMjUDUidtY51KtfWQ721CNrpVhy0F8pmBmG5lhplnTsHUxuK8t9LsK2UrdBDFQp1AJYuBo0He2RtzFJ2+jGFcBlTSZBlhqrNrE95NeWOheFQQtuIII1bQjMe/vY0zidZTj9R3h3wuIxDOri47WFRrZHZNln6wEoyzrI+YjTUGnvC+C2cMCLFpbYYktl3YnXVjJPlOnKkcNwW1buhraAMFAJk7AKq6T3LH+EVJa+H0/bS2lfUNzStZs9opq3EUGaSBkmZnkzLpBMzlJjeCDzr38YJDEMpy5Z3982Uc++fVUEEXawF72VfZZVGuWT6WTOotBTDQ0gMNVjXvFeLhscuQZ0b4WoO1o7krMG4oEjbNqDPZlH4igCmR2tV0OokrzPgfo7xXdnFqxIUqSN4nw5z4irqVirjcjrWHxk9t7cTa0UqCAPddWQzOvIbiCsGer2GxnXErcti3ntwDB9qBuFwBGjEFBMmcp1GgqV18Pp+2uS/aAkDQk6HyHvvP1UZ+ojL1kWtjGCO3bMDUEqJIvA7i3pNqR4HvOo8ezjBaYZkN0taykFIAhBdmUgCcxmGPloKl/wDEvqP3qP8AEvqP3qM/UGXrIp7GMkw9ojMO4Qkgkjsn3oiCSZJOaIA9xGGxeW2EuW5FthcLBZN4p2SIEBQ/hsNQalJ/SX1H71H+JfUfvUZuonKR9yxiYSHUkLdDaqJOvVNOQ67TAAknQxFJjD4vKPbLWb2udoPZ9s97tniBzWRKmCJT/EvqP3qJ/SX1H71GbqDKQ74fFizAdTdLoAexlVMgzEkrr28xOhMREcg4bGDMA9uJcqZE63FKqZQwAgcTr6QEaA1Mf4l9R+9R/iX1H71GfqIyHuOPtLD9C79RqhuJ+5H4h+rUtcWVIzCCCNjsQQffdxqK4uIQjvGUeJIgf34Vz1pKNOTe5jFtJjorsPkrX1rlWCoHo2sMy/AS0pP6XbYjzAYeup6s3Qq/Zw7/AIsvU5TGXFOHdaog5XUyjRMHaCOakaEfZVUxeBNtiTmsMd9C1lj3hogfPBq81w9Mxejo15qpGTjNdK+pEZ21Ga3uJZWIOKsgjwP8ga4/G/8A3Vn1N92tMVB3CverHcPVSFo/Ee3fgTmW4zRONRti7I+Zvu13+ULfndj9X/RWkdWO4eqjqx3D1VP6fiPbvwDMtxmx4+fzrD/qf6K9TjpJAGKsa6aIP5qNK0jqx3D1UdWO4eqj9PxHt34EZ47jOr3F4aDi8N6JmVt+QWN9QTTf8oWA/wB4saA7Lb0CsyqB4kCRyg+U6Z1Y7h6qOrHcPVUrA4hba78Ccy3Gcpx85A3sqwBMeig0DZZE8uflXK9ImJj2VZ5CYt87jW9O8wM/kZrSOrHcKOrHcKj0HEe3fgGZbjNH6SFWI9k2jvJy25kKTzPhHdJG1H5TtBPsm1p1kiLeyBSIIPviSB4jzrS+rHcKOrHcKssFX9syMy3GZp0iJaPZOHjMANLfOQX1iF0nvr1OkZIH+0WROXcWxGYTrruNj3aVpfVjuFHVjuFDwNf2zDMtxml/j5VQ/siySyg6LbBAiQNSJ1OwnWj8o2GaMTYgZthb2DADbmZMQORrS+rHcPVR1Y7hULBV9nDsnMtxmidJmLEeyrO4AMJEHMCxJ0gZZ56MKQXjnP2RakgMZKzJQtB7W+keEjvrUurHcKOrHcKs8FXv/MyMy3GXPx6P/uLUac1kzaNw6Zo9IZdSNTypS5xjLM4m0IBO66wiuI11nNA8q0w2x3CvFtDuHqqPQa/t2GZbjNsPxbO+UYm1sTOkaR485+g0NxWD/vVn1N/IVpfVjuHqr3qx3D1VV6PxDf8AO/AnMtxmX43/AO6s+pvu0fjf/urPqb7tab1Y7h6qOrHcPVR+n4j278AzrcZl+N/+6s+pvu0fjf8A7qz6m+7Wm9WO4eqjqx3D1Ufp+I9u/AMy3Ga2eJywHsqz9P8AMCpLAYYu02pvvyuMCLNvxmNT4LqavHVjuHqoTalz0TOq7Vq0pR3bLk8IlsQ24Xw8WbeUHMSZZju7ndj9nIADlTyvBXtbcIqEVGK1IU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12" descr="data:image/jpeg;base64,/9j/4AAQSkZJRgABAQAAAQABAAD/2wCEAAkGBhQSEBQUEhQWFBMVGBYZFhcYGRgYFRUUGBUVFRcXGBYXHSYgGBkjGRUWHy8gIycpLCwsFSAxNTAqNSYrLCkBCQoKDgwOGg8PGjQkHyQtNSwsLCwwLS81KiksLCwsLCwsLywsLCwsLCwsLCwsLCwvLCwsLCwsLCwsLC4sLCwsLP/AABEIAMoA+gMBIgACEQEDEQH/xAAcAAABBQEBAQAAAAAAAAAAAAAAAwQFBgcCAQj/xABQEAACAQIEAgYCDAwDBwMFAAABAhEAAwQSITEFQQYTIlFhcTKRFCMzQlJyc4GhstHSBxUWVGKSk7GzwcLwgpTiJDRDU2Nk8SV04TVEg4Si/8QAGgEAAgMBAQAAAAAAAAAAAAAAAAMBAgUEBv/EADwRAAIBAgIECgkEAAcAAAAAAAABAgMRBBIFITFREyIyNEFhcYGRoRRSU3KxssHR8BUkM/EGIyVCYsLh/9oADAMBAAIRAxEAPwDcaKKKACiiigAooooAKjuN4820GWAztlUkSFhWdmI55URjHMgDnUjVf6Z4dzYW5bUsbLZyo1LWyj23AHMhbhYDnlpGIlKNKThtsStpWMdi+cO7EwM127JME65XCroCYVQO4VHWeOWz48oW9iC08gVZwddpiJoxN5L1tSjgiZ0YK3PY8iDrTUYVjEvJVlYM5SRl1y9gkkE7yfKvDRr1JJucnfta8jpsugeHioG66CZi/iJ0MGJcKxHcCa7TiKkbQxyZR11/UPEf8Sfopp1bEZc0DWO2kKSZmVMtGsSB40paUgA5vR6sBcyahYzevzFDrTtyn4sLHbcWUCSAomNb2J1YAMYhjyNepxQEMQmi8+uxGojNKgvrpO8bGmwtMFgMR2i0qbZkFQIOZvCkxh27xpcVwSyCQEKsDDHU5iKvw0rcp+LCxJ28aCR2eyWIB66/PvoMZ9jlPOuE4kpPomDtF6/m1BKSOs0zBTFRowhUZV9Etb98sraRDbj0vSI+kmnDYfduxmf0spOYR6EZnynKQOQqrqyX+9+L+5NkOfxh+jziOtxczGaInu1pIcZWFkBSwUhTfxM9raYaAZkb8q7RvbASV3DE5hHueQjed6SRDHpAZVVcuZRMTmIYaqdRBnlULET6ZPxZFkLpxRTujDtFI62+WziNI6yNzG9cHiyjUroJ2v4gnTTSXAbX4JNNMPh2ECVGRyyksva0UDNBOpgz5zXZssVy5oABCyyQvzqZcxoJAHfNW4WV+W/FhYcPxZQYIEwDHXYmdRI99EwRTjH41bVsuVbQaDrbwJPISbkbkD56j3tsffMBAGWbRGgAOuadf50y6aWWuYUFCCyasAdSsdqO+CAfIGrU6snVgnN2vr1sfh4QnUUZ7LkVibPELyi7h2vdSRdYOl5ggFo+2GWuSoHLNBPIcqu34Ium93FZ8PiGL3EUOjn0mtyFYN3lSV13ObXbWgcE6XJbwT4PqMy3hc65zdykucvVMpOiKoUSDOb6DcvwQcF9vfEICbNu11K3CCBeuM4uXWUHXIsBQfLnIHr6XKVn2mpjox4GSnFKz4v5f829msUUUV2nmgooooAKKKKACiiigAqOxPHrKPkLy43VVZyPMIDl+em3SDHERaRspYFncbpbGhjuZjoD4E1XcOrusWvarXLL6TfpEnv7zvWPisfU4X0fDRzS6b7EMUVa8izt0lsjQlh527n3a8/Kex8Jv2dz7tVVuDXuWIvDwDAD91efiW9+cX/1h9lQpaS9WHmHELX+U9j4Tfs7n3aPynsfCb9nc+7VYtcCunfE3wPjCT9FLfiBvzrE/rL92pzaS9WHmHELD+U9j4Tfs7n3aB0lsHmx/wDx3Pu1Xl6PsTHsrE/rL92m6cOUxOKxHIgMy+BGmXxHrozaS9WHmHEJPHWuGO5a7h7TO0klsOSx7ySUk770l+L+E/mln/Lf6KY4jhSvvib0MMuybMC0Tkza5ToDI20mk7nAbbkg4m8xcgRFvchrnK32dMxnTzqY+n21xh5/cOKSJwPCZj2LZn/23+ivfxfwn80s/wCW/wBFM26Kg5pxF6G9LS1roRr7X3E17c6MZpnEXtc8+5e/z5tAn/UfTlm0jSj9/uj5/cjijv8AF3CfzSz/AJb/AEV7+LeFfmln/LH7lR97gFyRF64ABAgW4iVPNDGqLp4eNJp0euAQL1zYD3m0sdssHV2376j/AFD1Yef3J4hJnh/CfzSzsT/ux2Gp95XJwXCZA9i2ZMx/s3dv7zwqJPRVv+bc2ZdrfotmzD0Nu23lOkaQo/R24d713cn/AIfvpB95t2j66t++3R8/uHFJT8X8J/NLP+W/0UNw/hI3wlkf/rH7lRa9HrgIIvXJBkaWtD2O9P8App6vEyHo4/Y9uudgAKfayREcyh7h6qj9/wCrHz+5HFJI4LhAE+xbERM+xuW/wP7mvRgOE/mln/LHnH6HiPXUYvR64Nr131W9+x+h/wBJP1fOufyZeI667ERtbOmVU5pr2UUf+TU/v90fP7hxSUfBcIGpwtkDv9jeE/A7ta6/F3CfzSz/AJY/cqKfo5cO965sRta2Ksp2Tudh/wCBXY4DdkEXnEEtotuSxbOSZWDr4DczM1D9P9WPmTxSSt8L4T73B2e/TC/6KmLfSDDoAqyoAgKLbgADkAF0FVWx0fuIQReu6LlGq7Qo5KJ0RRr3V2eDXvzi+PJhH7qhvSKeqMPP7ktxe1stX5T2PhN+zufdo/Kex8Jv2dz7tVT8S3vzi/8ArD7KPxLe/OL/AOsPsqM2kt0PMjiFr/Kex8Jv2dz7tH5T2PhN+zufdqqfiW9+cX/1h9lH4lvfnF/9YfZRm0luh5hxC2J0ksnYufK3c+7S+C4zautlR+18Egq8d+VgDHjVNTgt0EE37zRtLA/yru8WWFv9pZGW4NLltuRkajzpVXFY/DrPUppxW3LtJUYvUmX2iorgXEC6slwzctwGPJ1MlXEd4BnxBqVrZo1oVoKpB6mLas7FN6VXCDiD+jaHzdoxTvBWcgHf3cgOQpp0q3v+Vn+qmfGcU4x2GRbhVWzFklAHgxszAsd9ACdAax9HWWJxD/5IfkzpLquT/Wf3r9tHWH+5+2uaK3TnBjP/AJP215H9yftr2m78Rti6tkuBddSypzZV3I5d/qNAC8f3J+2kvYVv4C9/zkRPnFLUUAIjBW/gLy5d23qotYdM5CqAwC6jTRhoBr3UtSbYdSZMk/GaNo9Gcv0UAcey7caMD5FjOhPLwBpRmAKj4WaNT70Ke/8ASFJHh6QRl0Jk9ptTEamZIgRB0pS7YDbz8zMo9SkT89AHpxESAGMMVESZYLmOs6CNNeZA5142NAMb6oBGxziREsJ05DU8gai8LjEfG3rHVDNZS24uE5p62WMA+iQQNQdfCBUj7DSIgjyZgdBESDMRy2oJaa2nQx3g3oZydlUQxgktM9k7AxzIrs4sawZg2xpm3uZI+i4p/sgIvw+2QAVGUQMuoSBsCgOUx4ilDh1Jkjc5jqdWAABOusQI7oHdQQFnGhjpPPXSDBjQqxHdpuJEgVy3EB2t4XNryOUqDsxg9saGD3gaT7bwyqSQNSIJJLGBsJYkx4bVycEkyRJOmpY6SGgSdFkAwNNBQAtdxIUkTqCo56kulsxr71nWfOkW4os3BMm2LhYAgx1Zg+ixCyQYDQdDIEV6cKmaY7UzqTM5g5Op17QB/wAI7hHYsjLl1A12LA6mTqDOpJ586AOcZjxajNu2aBmQejln07ik+kNgf3T77M7WWDMgHuBKlte1I2I1AnlNc+xFiO1z/wCJc1nee1rsN699irmDRqNpJIEiCQCYUxpIHOgBfP8A3r9tGf8AvX7a5ooA6z/3r9tGf+9ftrmigDrP/ev20Z/71+2uaKAPL90hHI3CuRvuFJH0iofirTbY/ok//wAzUpivc7nydz+G1RXFPcm+Ifq0urrg+wlE30YM6nc2rU+u5U/UB0V2HyVr99yp+svQvM4d/wAzL1OUU7pTvf8AKz/VTPjd2MdhRmuCS+iglCJ98cwA5AyG0IiN6edKd7/lZ/qqN45aniGGKkAgnN2CSRJ9+FIXSRqRvSdH84xHvo6Kf/V/AsdFFFbxxhVU4kf/AFvCf+3u/T1sVIdM+OexMFeuqyi4Fi3mjVyQogH0iJzR+jWEcKu9a9y5cZs+jZpli+upY6k+NJqzUVrNDAYeVeo1Hc15M+kqKrnQPjpxOFHWOGuoWVtRmKiMrsPEECeZHfVjpsXmV0cdWm6c3B7U7eAUUUVIsKKh+lfFOpwtwrcFu7lJtaBmLLrAUgzMRMQM3KsgxXTjEtvir0eBKaH4sUqpVUOg78Hgnis2WaVtt3vNU4YP/V8b8jhv3NU2/ELQIU3LYYwAC6gkkwIBMmTpXzpiuL5mLMzux3LEkmNBJYkmveFXbl2/at2F9tZ1CHuaQQ2g2EST3ClRrPoid1XR1NK86uxdCb2I+kqKB46/33UV1GEFN8djks2zcuGFWJMEnUgAADUmSNBS11SVIBykggEQSDGhg6GN9e6s66WYfHWwDfbr7C7OihQNxLoNQ0HcyBPpakVDdkJrVJU4OUVdkp0o4xY6zh+LS6hRL7KxkSEuJluSpEjKBqDBEiYmRbcJjEuoHtutxG2ZSGUxoYI03r56x7hnuseQEctI+wH1mrZ+DTpPbtYh1Zursunan0BcBGRjGiyM4JOmgnlSI1bysa7wr9DhXm0m4p27Xs7UzX6K8VgQCCCCJBGoIOxB5iva6DOCvHcAEkgACSSYAHeSdhUN0k6U28GFDAtcuT1a7KSN5ciPmEnwjWs06SdKr93W4exOijS0ncSBqfNj84qspJCZVUpqlHXJ7Fs83qRdeOfhBRAVw4Dkf8RtLY8hoW89B51UujvT6/bu3S7m6r3GOV9t47B95oBpEabVWWJYyxn9w8hXFizGaebH1Ek1wSxe49Vh/wDC+IlH/OqWlJasquo9Ou+3c9huXBuklnEiEaHjW22jDvjkw8RPjFSlYPh8abcEkwNjPaB5EHn+/u7qvXB+nb2wBiO3b07eguKPGYDfPB8TtXVTrRmrnm8ZSraOrKhi1ZvZJbH9i84r3O58nc/htUXxP3M/EP1akXvB7DMsw1pyJBUwbbESrAEHwImo7ifuR+Ifq0ypyH2Aia6K7D5K19a5U/Vf6K7D5K19a5VgrL0LzOHf8zGVOUU7pT6V/wArP9VNuL3IxuHAt2GLFpd8vXKAT7nJn33KedOelPpX/Kz/AFU34pYQ42wXcBhJtqbYOYyQQLk6HYwe6RSNH84xHvofC3T6rJmuL6sVYIQrEHKxGYK0GCVkSAYMSJruit45DGelPD8VacnHy4bsi9JaywMws/8ACn4DAeE1XsHwLIxKOcp5ESfXMfRX0LcthgQwBBEEEAgjuIO4qj3/AMH1sY+31dtlwZRjcUPCLdGbKqgnMqnsyF08qVOndHIo18PPhMNUcW+/qKz0e4ZddgMKGzJ78EqE8Wf+Q1PdWs4C262kF1g9wDtMBAY94H9/NtXeHwy21CIoRRsqgADyApSrxjlLUKHBXbbbett7woopHE4pbYUtszBR5tt82lWOkY8c6OWsUB1gKuoIS4ph0nWJ2ZZ1ykEVknH/AMGN/DszFs9jU9YiSVG/tiTKAd4ldNSK1650isKWDXFVkzSDv2C4Ph7xoEzoa5bpNhhB61dgdDspRnDeWVTtPKiVLN0ERqOF3Tllb1XVjDk6LW4BzswOxGUA/Qf31MdHEXA3xetKGcAjtyey28bZTAiR3nvirXf6LLi8bimsXFtoFt5cmU2zej2wPaEMDO5EGZ31FPuDfg7UdrFsLp/5SyLI+MTDXPIwvgaTwckzLlHHzn/LeO//AMJ7o70hTGWi6Ky5TladVzb9l9nHltzAqVrxEAAAAAGgAEADuAGwr2nGorpawoplf4xbTOWbKEYKxOwJVXnyhx9NJflJh591X0S3zK2U6bzM6RyNWysMyKp+ELoVhjhruIRere2uYhNFcZgCCB6J7UyPnBqnXOEPggq3LXVq0FXGqPKg6PzMctxGwrQ+l/GLN7AYm3buKXZAFGYANLrlIYmIMHcjY91WIYVXsi3cVXUoqsrAMp7IBBGxpcqe85q9FYiORt27foZn0V4liFvpawrSHaWttraCSM9wgapA5qRJgGZitVpjwrgVjDAixaS2G9LKNW7pYyTEnSdJp9RFWRbD0XRhlcriOMwaXUKXUW4h3VgCp+Y8/HlVG43+DtklsIc6/wDJc9qI/wCHdY6/Ff8AX5Vf6jr3SGwjujvlNvLJIMEsM0AjeANe6rZcxerThNWmjFcRw0qzBQUdfTtOCpB8j6H1T9Nc2sM7csg/S1PzKD+81rnFWwGLDJde2zW83aBIuWoDMxVxqBFtiYkHLqDUH0X6Fo7XHxGa5bW4y2VOQLctgwHuBD2ifg6DTVe7nnhU5XaOqjpTSOHpej0KvF6G9biupla4D0auXz7Qmbk15z7WveAw3P6KDzjetD4J0Ms2CHb266PfsNFP/Tt6hPPVvGp5EAAAAAAgAaAAbAAbCvadGKjsOSNHjOpNuUntb1sTxXudz5O5/DaorifuR+Ifq1KYr3O58nc/htUXxP3I/EP1aipyH2D0TPRXYfJWvrXKsFV/orsPkrX1rlWCsvQvM4d/zMvU5RTulW9/ysf1Uy4vanH4c5gpGb0sy599FMQ7RPZBBEzBFPelW9/ys/1U5vcOtte61lBuLorHXKJPog6A67jWk6OV8RiPfXwGqahZ9TXiM+kOEu3LarZcoc8sQWBy9XcHvWUntFNJ5TrEVFXm4gCyqwIE5Wi2ZhLmXdebdVmnWc0QIq00V6BSsrHI43dyqtfxwuBtSqs0oOrCshuWiI7M+gHAJMgnfWkDc4g8ZoABtHswu1s9YCV9IFjtHlpVve4BEkCTAkgSeQE7nQ6eFdVPCdSK5Osi+j13EG3/ALUB1gJ1AABHLb+4idalKKKo3culYKj+OC2bQF3NlLoBkzBg89kgqQR5zUhXF6yGEMARIOvIjY+dCB6ymviMC6FgLl3NqYDzq1xASWOhOe4R3+cUgq4AwctzMQBADmeyggGdSFuL66tX5O4f/lJz96uzbjbY0gnRSwLvWBIMARy0iIGw9EbDlTc8esXkfUJdHrmFa5dOHJzEgvIYAlpMjN4zMc5+eeppheF2rbFkQKTEwAJgQNvCndLk7sZFWQUUUVUkp+M4ngrjXGY3CGnrBFzLKqACQGgEqigEDXTxpG62BdWfLczeiVIdGJLXW1BOhm3cM/bVlHR6wM0Wk7W4yrB+aKH6PWCZNtZ78qzrM6x4n107PFb/ABFZH1eBVbLcPgoM5XSTD6ZBcad9AEDGQdmiOVW/hWMS7aVrZJWNJBBEEggg7GQaRtdHbCmRbUHyHMEHl3E+uneEwSWly21Cr3AQB5AVWUk9haKaF6KKKWXCqn0lwGERizhluMHuSkjN6UhnGvabQTtoNBNWymWN4NavOr3FDMoKiRPZO4175q0XZlZK6KfYw2ALuJuFi7KdHhSWynVSAEm/l07zPM1dMBg1tIFT0dx85n+dN06P2AxYW1BO+g1Mhp27wD8wqQVYECpnK5EY2PaKKKoXEsV7nc+Tufw2qL4n7kfiH6tSmK9zufJ3P4bVF8T9yPxD9WqVOQ+wlEz0V2HyVr61yrBVf6K7D5K19a5VgrL0LzOHf8zL1OUU7pVvf8rP9VSjRNRfSre/5WP6qf3sQFYA7s0DzmlaN5xife+hM9iOiKK9bc1T+lXTJrRKYcrmUw7kZoYbooOmnM6924rXq1Y0o5pHLWqxowzz2CvGv9p4jh8Puln2+6OUiMgPz5fmc1aqoHRXjfV4hnxJGfF5IuDYEEhUIGwMjygfNf6ph5qonJbxWFmqkXUXS/h0BRRRXQdQUUUUAclwCASJMwJ1MbwOcVziMSttSzsFUbliAPpqD6UdExiyrrca3etiEbXLvm1A1Bn3w184qkdIeM4u2vsXFBGZGV1uek0doA5gYIIJ3ExvSKlbg+UtW808Po6WLglh5Jz6YvV3p67rf09Rq9FYpheL4we2Wr7qqaSzsyE7BQhJBHKtF6H9MPZahXSLyqesKwbeYGNNZEgg6+I5VNOqprZY4cTGlQqcFwiclqaXQ927z7SzUUUU4UFNMHxEXXuBQctshc+mVn98qjw018fnPXEsO9yy6W36p2EK8ZsvjEjlI30mag8Lx0YO2trF2uoCCFuIC9i4YPosBKuTJysJM1DdijvmSX51FloqocN/CZh7lwrdVrAnsuxDIfjEegfWPGrajggEEEESCNQQdiCNxVYzjNXizqr4erQllqxafWdUUUVcQcNdAIUkBmnKJEtETA3MSJjaa7ptj+HJeUBxsZVgYdG5MrDVTUa2Ov4YxeU37A2vWxNxBzN60NwNe2k6DUVBFyboqFxPTLCIUDX1OfUFZZQDpLFQQg84qYt3AwBUgqRIIMgjvBG4oTT2DHTlFKTWp7Os6oooqSglivc7nydz+G1RfE/cj8Q/VqUxXudz5O5/DaovifuR+Ifq1SpyH2Eomuiuw+StfWuVP1X+iuw+StfWuVYKy9C8zh3/ADMvU5RTulW9/wArH9VLY+57bbXT0wfSAPpDkdTz25xOk0j0q3v+Vj+qnt+xmcHMQFaY5HWdQCJPnMcqVo3nGJ976Ez2IVbc1kX4Q+DX8PduXUttcw7sz5kE9WW1YOBsJmDtrvOla625qI6Wf7hivkbv1DWvVpxnHjdBNLLJ8HNJqVlr+PaZl0G4Lfxl607W3TDW2Vy7ggPlMhLc+lJEEjQCecA7HUJ0I/8Ap2F+SX+dTdFKnGEeKRUUYPg4JJJvUviFFFFNFBRRRQAVlP4X8Nct37d4D2t1VM3wbik9k90ggjvg91atSeIwy3EKXFV0YQysAVI7iDoapUgpqzOrC4qeGqZ4brdx8+4LiDXItwWBhRbAJLNsoAGpM1t3RPgnsTCJaIAf0rkRGdtSJG8CF/w0rw7ozhrD57NhEf4QBJHkSTHzVJ1EI22nDGhTpzcoNu+/8YUUUUwYFQfTThF3E4RrdkjrMysAxgOFOqk8t5Hio2qcoqGk1Zl6dSVOanHanddx894xblm4bd5Gt3BurCDHeOTL4iRUlwLpffwkCy2ZCfcmkoeZI+AfEEfPWr9MuG2r2Cv9aivktXXQkao622YMrbqZA2351n1n8FN0rauWbiOl23bY9ZKtaLIGPog5xJ5QdvOuH0ZwleDPTrTUcVS4PExXa9n1a8zSOjfHRjMMt4IUkspUkGGVip1G4030qUqq8O4XiOHWwloey8OJJSAmIViZYpHZuAkk5TB2AJqy4TEi4iuAwDAEBlKsAeTK2qnwNdy6zyzacnZCtFFFSQZL066P4i1iL1/q89h2L501yAxpcUarG2bYxvyqD4H0vu4S57Tc9rIB6ptbbsSQdPemI7QI8a3Y1n1voDaxDYm9bItXhiMUg7Oa0Vz6A29MpHepHiDXK8OlPNF2Nv8AWJvDcBUgpKOzo6vxls6M8eGMwy3gpQyyspMw6mDDQMw7jH0g1K1XcJ0du4S2owdzMqgZrN49i43vmRxrZZjJ5rJ2FSHDuOpcfqmVrN8CTauaMQIlkYdm4mo7Sk76xXSusxW027Kw9xXudz5O5/DaovifuR+Ifq1KYr3O58nc/htUXxP3I/EP1arU5D7ARNdFdh8la+tcqfqA6K7D5K19a5U/WXoXmcO/5mXqcop3Sn0r/lZ/qqTO/wA/86i+lY1xHlZ/qqVI1pWjecYn3voTPYhtj8cloZrjZQTA0JJOpgBQSdATtsCeVNcbicPdttbuXEKXQUIzgTmVjEg9klQ3dtSnGuFriLbW2JAJnSNxPJgQd+7uO4BqDt9B0ls7swbP3aBhdEbakC62pkzr4VvpRa1iLyTuiZwTWLFtLVtlVE9rVZJMggRrqTLCfOnSYtDs6HyZT+41AWuhFpWY5m7TFuW5uW7h1id7a+MT8yNroKokdYxUwI0EqEVQDA1iDBEb896m0N5DlNu7LQjggEEEHYgyCPAjeuqY8G4WMPaFtSSBMTHMk8gBuTyp9VGXCq1xvpBew98gKGtZVjsPEkqJLgd52Enll51ZaTvpKnQEwYB5mNB66mLs9aKyV0VV+l2IyOww5OgKgZpBy2Jns6iblwjSezEaGusT0vvIrObHZAbfPACm9qSEJki2vgM4M1yuOxfsdPagHDkPAWQocZd2gSsyRmMgaa6N8Xx3FpbLNZGxBATMJIUjsK+2aVmR2dYnSnWT6EKbe9kgOl7l0Aw7QWCse0MurAkSusQDO2+tWVTIqI6Nu72ibyjNmeNAOznYrsTpljx76mKVK17IbG9tYUUUVQsMeNX7iWWNoS82wNJ0NxFY7HZSxmNImoW30jxKCLtjO0HVZAJFlHjb3zMVHjPdFedIOM4hcQbNpdIQg5d+0hPbJifSERsN52aXON49SvtKkC4oYlRPVaSZz7+P0cqdGOrXYS5a9VyT4fxJsUbtq9by2nTLs6lg3WI+rAEAgAgaMMwmp3D2AiKi6KiqqjeFUBRqd9AKpy8Ux7W2i0qOAdkWZIumQS8SItiNfSPzXDDXCyAnc71Sasy8HdWFaKKKoXGPGcS9uyWtgzKyQpYqpIDMFG5A+3WKrlvpbiF1ayzDse8ZSJVCxhc2uYtzgT4ayHG8Ti0e51Kh0KgKCBo2RpYHMOYGhGs0ww2OxmYZrQykpOikKIbOFGcQJjWSR3NTopW12Eybv0ia9Nr7Zv8AZmBVssdrVcydqSk6gsPnnlTvgPFXW6bZsMq3mu3i5JMO9w9n0RAgAwTPa5700v47GkEi0FbKw0VdyBBCl4JDEgEnYAxOlePxbHy2WyvZzZNBDAtbAJ7WpChyNvSPhVnFPZbxIUmt5da8j+/Pf9w9VJ4S6WRSwykjUdxpWuceJYr3O58nc/htUXxP3I/EP1alMV7nc+Tufw2qL4n7kfiH6tUqch9hKJrorsPkrX1rlT9V/orsPkrX1rlWCsvQvM4d/wAzL1OUU7pVvf8AKx/VT3EXSHUATLanYASPp1/+O5l0q3v+Vj+qlcePbbcETnHnGcbCZ1E8j/OlaN5xife+hM9iHrbmvK8vJmDAzBkGCQYOmhGoPiKgG6LOixh8VetkABQxFxRG0gxPzk8zrW2Ik2tiuWCiqlxPpbfwlo+yLANwEBHQnqbnaAOvvWiTBjyA3Q4b+E609wretmypPZec6xyzwoK+YkeVUdSKdmzpoYatiISnSg2o7dRdKK4s3ldQykMpEhlIKkd4I0Nd0wQFFFFACN/GIjIrGDcYqggmWCljqBpop1MchzFKsoO9RXGPd8H8q38JqlGcDcgeZjuH8x66i5VO7aPQI2r2iipLBRRRQByUEzGtdU0bitsXDbzEuuWQFYwWEgSBGYjWJmKU9liJh478jx3d1AC9FJeyP0X/AGb/AHa8OKGmj67dh9fLTwoAWopL2R+i/wCzf7teHEj4Lx8R/u0ALUUl7I/Rf9m/3a8OKA1IcD4j/ZQAtRSIxQIkB478jx9WvRiR8F/1H+7QArRSIxQ7n/Uf7tBxI+C/6j/doA9xXudz5O5/DaovifuZ+Ifq1J3nm1cMEDJc3BX3jciBUZxP3I/EP1apU5D7CUTXRXYfJWvrXKn6r/RXYfJWvrXKsFZeheZw7/mZepyindKt7/lY/qpfHkdYk/DHIT6axqQY110j0aQ6Vb3/ACs/1Uvj0BuW5iQ+mqjZkJOuvL3vMrOhNK0bzjE+99CZ7EO23NeV625rytwUQXTTglzFYU27TAOGVwGJCvlDDKSNvSkHvUedY5jrNyxcNu/ba245MNx3qdmXxBIr6AqA6d4RH4dic6q2S1cZCQCVcKSGU8jI3Fc1bDxqa3tNnRmlq2C4kdcW9hlPCulV7B9qy+m5tnW23eSvvfjCDrvWvdFeP+zcKl/JkLFgVmQGVipgwJHPbnWfp+Cd3S09m8pS7aQsLuYNbLoC2UoO2O0dOydIk71buhPR7FYS2lu7dttbytNtV1S4XkFHESpEsZG58yZoQlBWYvSuKp4mqqlOKV9ttTXb0O/UWmiiiugyhrxHhlu+mS6oYTIOzK22ZWGqtruKxLpi967iHV7l24tlnRBdADhAxgkACWOmpEkAVu9VrpH0Gs4ol19qvHdgJVj+mvM+Ig+dJrRk48Q0dG1MPSrZsQtVtu57zOOjH4R8ThYS7N+yNMrH2xR+i51+ZpHdFatwDpRh8Ys2XlgJZG0uL5r3eIkeNZBx7o++HudXeUZoBBUyCpJAIPmpEGD4U36Lxbxli4zQLd1WY8ltK8OxjXLlmfPakUqsr5ZGvpHR+HVLh6ctT2NbO/du7TfaKKK7Ty5VXwdt8ZiOsfJFy1GgObNYQZQSDlO0Ea91JLgMOCX9ku6mIGpYs7Xn5j0SASBpOTNr2Zd272XGYibZuTesRAko3sfRgIOvKdAJ1IpG5iVC5hgZyqGQKpkElcwgountjGe4NpT4N2/oRO1ztOHYd/ahiXLXVYKBAJDFcRKjKIBDAkCAQfDRRvYptR15gtcuZiCWM2XBzZlOnV3ZEjtACJrnDY9UJZcEyFGOUhTJlkVoypoSuU93ZIkRNdFbaWEy4SSHa1lILQD2GZjklgyiJ2Pwqtr/ACxGr8ue4qxYK+63D1a28O0KWJY3EC5pUySwAYDQhjPKm9zDYYls2IeMr+lPZHt6sxJWcwZ3MtzCin+CxC9UhGFa2GvBShX0SplbhAB2KLHiBqBrUdZxgAGXh+VGRgVIIfL7cSgUIVMm2ggka3R50L82A/zaP7tuwtu3N45WudfbIBObMZyiFMzn5y2pI20bYbC4YJcXr2fOiWixHoqwhSCFjXMsnbQTFd4x1dbJbC9lrZMQ2a2FBcJKqSAcoG2ubbWKSs3rcMfYZ7UXIKmQyi2qjRDlChztsFMAnSjo/oL6/wCzzGJhc3Wm84DZHVVQgAekpRQkmQhE6mCPCubXC8McyriHzNaYke+yK4JcBl3BSAfCRtNSGBS1dch8KLcKoUssyoV0ynswuVVIiToRrtUmuAtgyEUHKUmB6BJJXykn11VztqLKN9ZXcLw3DMctu+0l2GVdCHcMxBAXQgE6/GUnU1YsDghaTIpJALETyzMWgeAmB5V4nDLQ2toIYNoB6YEBvMDnTmlynmLxjYMb7gfiXfqNUNxP3I/EP1amcb7gfiXfqNUNxP3I/EP1aTU5D7BiJnorsPkrX1rlWCq/0V2HyVr61yrBWXoXmcO/5mXqcopvSs64jys/1U5vyzpC5hIaZhQMwOuvaOmixEgEkRXHSbDFmurze2jL45CQw+keujhV4FQfenX+/Gk6OaWKxEXtzX7rEz5KHrbmmPF+LJhrYe5JBYLplGpDHd2UbKefdT1jruPUfvUhicKtwAMVMGRodDBWfS7mI+et5WvrEu9tQys9JbDCc8eBBzbkeiJO4IjedNzFdLirGMt3bU50IKP6ShldFPZbTTK41Gxry70csMSxQEnMDEjRmDnnPpCZ7xpS3DuEWrE9WsTE6nkAo+hQPmqzy21ELNcc2LARFRdFVVVRvCqAo1O+gFKUlcxqKwU6EgGeWuf7mvLtL315Z4jbZgqkEsSBvyn6OyfVVCwtTTifE1sKGYEySAFyzorOTLEAAKpOp5V1a4pbIXkWiAZmG9HQd8g/PTfHvh76BXggkxqQQQShMjUDUidtY51KtfWQ721CNrpVhy0F8pmBmG5lhplnTsHUxuK8t9LsK2UrdBDFQp1AJYuBo0He2RtzFJ2+jGFcBlTSZBlhqrNrE95NeWOheFQQtuIII1bQjMe/vY0zidZTj9R3h3wuIxDOri47WFRrZHZNln6wEoyzrI+YjTUGnvC+C2cMCLFpbYYktl3YnXVjJPlOnKkcNwW1buhraAMFAJk7AKq6T3LH+EVJa+H0/bS2lfUNzStZs9opq3EUGaSBkmZnkzLpBMzlJjeCDzr38YJDEMpy5Z3982Uc++fVUEEXawF72VfZZVGuWT6WTOotBTDQ0gMNVjXvFeLhscuQZ0b4WoO1o7krMG4oEjbNqDPZlH4igCmR2tV0OokrzPgfo7xXdnFqxIUqSN4nw5z4irqVirjcjrWHxk9t7cTa0UqCAPddWQzOvIbiCsGer2GxnXErcti3ntwDB9qBuFwBGjEFBMmcp1GgqV18Pp+2uS/aAkDQk6HyHvvP1UZ+ojL1kWtjGCO3bMDUEqJIvA7i3pNqR4HvOo8ezjBaYZkN0taykFIAhBdmUgCcxmGPloKl/wDEvqP3qP8AEvqP3qM/UGXrIp7GMkw9ojMO4Qkgkjsn3oiCSZJOaIA9xGGxeW2EuW5FthcLBZN4p2SIEBQ/hsNQalJ/SX1H71H+JfUfvUZuonKR9yxiYSHUkLdDaqJOvVNOQ67TAAknQxFJjD4vKPbLWb2udoPZ9s97tniBzWRKmCJT/EvqP3qJ/SX1H71GbqDKQ74fFizAdTdLoAexlVMgzEkrr28xOhMREcg4bGDMA9uJcqZE63FKqZQwAgcTr6QEaA1Mf4l9R+9R/iX1H71GfqIyHuOPtLD9C79RqhuJ+5H4h+rUtcWVIzCCCNjsQQffdxqK4uIQjvGUeJIgf34Vz1pKNOTe5jFtJjorsPkrX1rlWCoHo2sMy/AS0pP6XbYjzAYeup6s3Qq/Zw7/AIsvU5TGXFOHdaog5XUyjRMHaCOakaEfZVUxeBNtiTmsMd9C1lj3hogfPBq81w9Mxejo15qpGTjNdK+pEZ21Ga3uJZWIOKsgjwP8ga4/G/8A3Vn1N92tMVB3CverHcPVSFo/Ee3fgTmW4zRONRti7I+Zvu13+ULfndj9X/RWkdWO4eqjqx3D1VP6fiPbvwDMtxmx4+fzrD/qf6K9TjpJAGKsa6aIP5qNK0jqx3D1UdWO4eqj9PxHt34EZ47jOr3F4aDi8N6JmVt+QWN9QTTf8oWA/wB4saA7Lb0CsyqB4kCRyg+U6Z1Y7h6qOrHcPVUrA4hba78Ccy3Gcpx85A3sqwBMeig0DZZE8uflXK9ImJj2VZ5CYt87jW9O8wM/kZrSOrHcKOrHcKj0HEe3fgGZbjNH6SFWI9k2jvJy25kKTzPhHdJG1H5TtBPsm1p1kiLeyBSIIPviSB4jzrS+rHcKOrHcKssFX9syMy3GZp0iJaPZOHjMANLfOQX1iF0nvr1OkZIH+0WROXcWxGYTrruNj3aVpfVjuFHVjuFDwNf2zDMtxml/j5VQ/siySyg6LbBAiQNSJ1OwnWj8o2GaMTYgZthb2DADbmZMQORrS+rHcPVR1Y7hULBV9nDsnMtxmidJmLEeyrO4AMJEHMCxJ0gZZ56MKQXjnP2RakgMZKzJQtB7W+keEjvrUurHcKOrHcKs8FXv/MyMy3GXPx6P/uLUac1kzaNw6Zo9IZdSNTypS5xjLM4m0IBO66wiuI11nNA8q0w2x3CvFtDuHqqPQa/t2GZbjNsPxbO+UYm1sTOkaR485+g0NxWD/vVn1N/IVpfVjuHqr3qx3D1VV6PxDf8AO/AnMtxmX43/AO6s+pvu0fjf/urPqb7tab1Y7h6qOrHcPVR+n4j278AzrcZl+N/+6s+pvu0fjf8A7qz6m+7Wm9WO4eqjqx3D1Ufp+I9u/AMy3Ga2eJywHsqz9P8AMCpLAYYu02pvvyuMCLNvxmNT4LqavHVjuHqoTalz0TOq7Vq0pR3bLk8IlsQ24Xw8WbeUHMSZZju7ndj9nIADlTyvBXtbcIqEVGK1IUf/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1277"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62100" y="4703075"/>
            <a:ext cx="2018011" cy="1628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ZoneTexte 11"/>
          <p:cNvSpPr txBox="1"/>
          <p:nvPr/>
        </p:nvSpPr>
        <p:spPr>
          <a:xfrm>
            <a:off x="3220094" y="3633966"/>
            <a:ext cx="1304258" cy="369332"/>
          </a:xfrm>
          <a:prstGeom prst="rect">
            <a:avLst/>
          </a:prstGeom>
          <a:noFill/>
        </p:spPr>
        <p:txBody>
          <a:bodyPr wrap="square" rtlCol="0">
            <a:spAutoFit/>
          </a:bodyPr>
          <a:lstStyle/>
          <a:p>
            <a:r>
              <a:rPr lang="fr-FR" dirty="0" smtClean="0">
                <a:solidFill>
                  <a:srgbClr val="C00000"/>
                </a:solidFill>
              </a:rPr>
              <a:t>Ressources</a:t>
            </a:r>
            <a:endParaRPr lang="fr-FR" dirty="0">
              <a:solidFill>
                <a:srgbClr val="C00000"/>
              </a:solidFill>
            </a:endParaRPr>
          </a:p>
        </p:txBody>
      </p:sp>
      <p:sp>
        <p:nvSpPr>
          <p:cNvPr id="23" name="ZoneTexte 22"/>
          <p:cNvSpPr txBox="1"/>
          <p:nvPr/>
        </p:nvSpPr>
        <p:spPr>
          <a:xfrm>
            <a:off x="4283968" y="1366212"/>
            <a:ext cx="1872208" cy="369332"/>
          </a:xfrm>
          <a:prstGeom prst="rect">
            <a:avLst/>
          </a:prstGeom>
          <a:noFill/>
        </p:spPr>
        <p:txBody>
          <a:bodyPr wrap="square" rtlCol="0">
            <a:spAutoFit/>
          </a:bodyPr>
          <a:lstStyle/>
          <a:p>
            <a:r>
              <a:rPr lang="fr-FR" dirty="0" smtClean="0">
                <a:solidFill>
                  <a:srgbClr val="C00000"/>
                </a:solidFill>
              </a:rPr>
              <a:t>Mécanisme réel</a:t>
            </a:r>
            <a:endParaRPr lang="fr-FR" dirty="0">
              <a:solidFill>
                <a:srgbClr val="C00000"/>
              </a:solidFill>
            </a:endParaRPr>
          </a:p>
        </p:txBody>
      </p:sp>
      <p:pic>
        <p:nvPicPr>
          <p:cNvPr id="24" name="Picture 3"/>
          <p:cNvPicPr>
            <a:picLocks noChangeAspect="1" noChangeArrowheads="1"/>
          </p:cNvPicPr>
          <p:nvPr/>
        </p:nvPicPr>
        <p:blipFill>
          <a:blip r:embed="rId7" cstate="print"/>
          <a:srcRect/>
          <a:stretch>
            <a:fillRect/>
          </a:stretch>
        </p:blipFill>
        <p:spPr bwMode="auto">
          <a:xfrm>
            <a:off x="6516216" y="1735886"/>
            <a:ext cx="2075960" cy="1935217"/>
          </a:xfrm>
          <a:prstGeom prst="rect">
            <a:avLst/>
          </a:prstGeom>
          <a:noFill/>
          <a:ln w="9525">
            <a:solidFill>
              <a:schemeClr val="bg2">
                <a:lumMod val="10000"/>
              </a:schemeClr>
            </a:solidFill>
            <a:miter lim="800000"/>
            <a:headEnd/>
            <a:tailEnd/>
          </a:ln>
        </p:spPr>
      </p:pic>
      <p:sp>
        <p:nvSpPr>
          <p:cNvPr id="25" name="ZoneTexte 24"/>
          <p:cNvSpPr txBox="1"/>
          <p:nvPr/>
        </p:nvSpPr>
        <p:spPr>
          <a:xfrm>
            <a:off x="6447606" y="1394598"/>
            <a:ext cx="2657636" cy="369332"/>
          </a:xfrm>
          <a:prstGeom prst="rect">
            <a:avLst/>
          </a:prstGeom>
          <a:noFill/>
        </p:spPr>
        <p:txBody>
          <a:bodyPr wrap="square" rtlCol="0">
            <a:spAutoFit/>
          </a:bodyPr>
          <a:lstStyle/>
          <a:p>
            <a:r>
              <a:rPr lang="fr-FR" dirty="0" smtClean="0">
                <a:solidFill>
                  <a:srgbClr val="C00000"/>
                </a:solidFill>
              </a:rPr>
              <a:t>Maquette numérique</a:t>
            </a:r>
            <a:endParaRPr lang="fr-FR" dirty="0">
              <a:solidFill>
                <a:srgbClr val="C00000"/>
              </a:solidFill>
            </a:endParaRPr>
          </a:p>
        </p:txBody>
      </p:sp>
      <p:sp>
        <p:nvSpPr>
          <p:cNvPr id="13" name="ZoneTexte 12"/>
          <p:cNvSpPr txBox="1"/>
          <p:nvPr/>
        </p:nvSpPr>
        <p:spPr>
          <a:xfrm>
            <a:off x="5060232" y="3764309"/>
            <a:ext cx="4392488" cy="861774"/>
          </a:xfrm>
          <a:prstGeom prst="rect">
            <a:avLst/>
          </a:prstGeom>
          <a:noFill/>
        </p:spPr>
        <p:txBody>
          <a:bodyPr wrap="square" rtlCol="0">
            <a:spAutoFit/>
          </a:bodyPr>
          <a:lstStyle/>
          <a:p>
            <a:pPr algn="ctr"/>
            <a:r>
              <a:rPr lang="fr-FR" sz="1600" dirty="0" smtClean="0">
                <a:solidFill>
                  <a:srgbClr val="FF0000"/>
                </a:solidFill>
              </a:rPr>
              <a:t>Cadrage de l’investigation par un document numérique à remplir</a:t>
            </a:r>
          </a:p>
          <a:p>
            <a:pPr algn="ctr"/>
            <a:endParaRPr lang="fr-FR" sz="1600" dirty="0">
              <a:solidFill>
                <a:srgbClr val="FF0000"/>
              </a:solidFill>
            </a:endParaRPr>
          </a:p>
        </p:txBody>
      </p:sp>
      <p:sp>
        <p:nvSpPr>
          <p:cNvPr id="26" name="ZoneTexte 25"/>
          <p:cNvSpPr txBox="1"/>
          <p:nvPr/>
        </p:nvSpPr>
        <p:spPr>
          <a:xfrm>
            <a:off x="3981090" y="655934"/>
            <a:ext cx="4392488" cy="707886"/>
          </a:xfrm>
          <a:prstGeom prst="rect">
            <a:avLst/>
          </a:prstGeom>
          <a:noFill/>
        </p:spPr>
        <p:txBody>
          <a:bodyPr wrap="square" rtlCol="0">
            <a:spAutoFit/>
          </a:bodyPr>
          <a:lstStyle/>
          <a:p>
            <a:pPr algn="ctr"/>
            <a:r>
              <a:rPr lang="fr-FR" sz="2000" dirty="0" smtClean="0">
                <a:solidFill>
                  <a:srgbClr val="FF0000"/>
                </a:solidFill>
              </a:rPr>
              <a:t>Conditions de mise en œuvre de l’investigation</a:t>
            </a:r>
            <a:endParaRPr lang="fr-FR" sz="2000" dirty="0">
              <a:solidFill>
                <a:srgbClr val="FF0000"/>
              </a:solidFill>
            </a:endParaRPr>
          </a:p>
        </p:txBody>
      </p:sp>
      <p:sp>
        <p:nvSpPr>
          <p:cNvPr id="2" name="Espace réservé du numéro de diapositive 1"/>
          <p:cNvSpPr>
            <a:spLocks noGrp="1"/>
          </p:cNvSpPr>
          <p:nvPr>
            <p:ph type="sldNum" sz="quarter" idx="12"/>
          </p:nvPr>
        </p:nvSpPr>
        <p:spPr/>
        <p:txBody>
          <a:bodyPr/>
          <a:lstStyle/>
          <a:p>
            <a:fld id="{E1C3DE35-BC40-463C-8D13-15410AE35EC3}" type="slidenum">
              <a:rPr lang="fr-FR" smtClean="0"/>
              <a:pPr/>
              <a:t>33</a:t>
            </a:fld>
            <a:endParaRPr lang="fr-FR" dirty="0"/>
          </a:p>
        </p:txBody>
      </p:sp>
      <p:sp>
        <p:nvSpPr>
          <p:cNvPr id="21" name="Espace réservé du contenu 2"/>
          <p:cNvSpPr txBox="1">
            <a:spLocks/>
          </p:cNvSpPr>
          <p:nvPr/>
        </p:nvSpPr>
        <p:spPr>
          <a:xfrm>
            <a:off x="0" y="49152"/>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27" name="ZoneTexte 26"/>
          <p:cNvSpPr txBox="1"/>
          <p:nvPr/>
        </p:nvSpPr>
        <p:spPr>
          <a:xfrm>
            <a:off x="215008" y="548824"/>
            <a:ext cx="3924944" cy="646331"/>
          </a:xfrm>
          <a:prstGeom prst="rect">
            <a:avLst/>
          </a:prstGeom>
          <a:solidFill>
            <a:srgbClr val="9FE6FF"/>
          </a:solidFill>
        </p:spPr>
        <p:txBody>
          <a:bodyPr wrap="square" rtlCol="0">
            <a:spAutoFit/>
          </a:bodyPr>
          <a:lstStyle/>
          <a:p>
            <a:r>
              <a:rPr lang="fr-FR" b="1" dirty="0" smtClean="0"/>
              <a:t>En  spécialité ITEC</a:t>
            </a:r>
          </a:p>
          <a:p>
            <a:r>
              <a:rPr lang="fr-FR" u="none" strike="noStrike" dirty="0" smtClean="0">
                <a:effectLst/>
              </a:rPr>
              <a:t>Séquence -  Modélisation des produits</a:t>
            </a:r>
            <a:endParaRPr lang="fr-FR" dirty="0"/>
          </a:p>
        </p:txBody>
      </p:sp>
      <p:sp>
        <p:nvSpPr>
          <p:cNvPr id="28" name="Rectangle 27"/>
          <p:cNvSpPr/>
          <p:nvPr/>
        </p:nvSpPr>
        <p:spPr>
          <a:xfrm>
            <a:off x="215008" y="189543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solidFill>
                  <a:srgbClr val="FF0000"/>
                </a:solidFill>
                <a:latin typeface="Verdana" pitchFamily="34" charset="0"/>
              </a:rPr>
              <a:t>2- L’investigation</a:t>
            </a:r>
          </a:p>
          <a:p>
            <a:pPr>
              <a:spcBef>
                <a:spcPts val="1200"/>
              </a:spcBef>
            </a:pPr>
            <a:r>
              <a:rPr lang="fr-FR" dirty="0" smtClean="0">
                <a:solidFill>
                  <a:schemeClr val="tx1">
                    <a:lumMod val="65000"/>
                    <a:lumOff val="35000"/>
                  </a:schemeClr>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Tree>
    <p:extLst>
      <p:ext uri="{BB962C8B-B14F-4D97-AF65-F5344CB8AC3E}">
        <p14:creationId xmlns:p14="http://schemas.microsoft.com/office/powerpoint/2010/main" val="30092194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4139952" y="1906280"/>
            <a:ext cx="4392488" cy="3785652"/>
          </a:xfrm>
          <a:prstGeom prst="rect">
            <a:avLst/>
          </a:prstGeom>
          <a:noFill/>
        </p:spPr>
        <p:txBody>
          <a:bodyPr wrap="square" rtlCol="0">
            <a:spAutoFit/>
          </a:bodyPr>
          <a:lstStyle/>
          <a:p>
            <a:r>
              <a:rPr lang="fr-FR" sz="2400" dirty="0" smtClean="0">
                <a:solidFill>
                  <a:srgbClr val="FF0000"/>
                </a:solidFill>
              </a:rPr>
              <a:t>Présentation au vidéo projecteur des recherches de chacun</a:t>
            </a:r>
          </a:p>
          <a:p>
            <a:endParaRPr lang="fr-FR" sz="2400" dirty="0" smtClean="0">
              <a:solidFill>
                <a:srgbClr val="FF0000"/>
              </a:solidFill>
            </a:endParaRPr>
          </a:p>
          <a:p>
            <a:r>
              <a:rPr lang="fr-FR" sz="2400" dirty="0" smtClean="0">
                <a:solidFill>
                  <a:srgbClr val="FF0000"/>
                </a:solidFill>
              </a:rPr>
              <a:t>Classement des liaisons :</a:t>
            </a:r>
          </a:p>
          <a:p>
            <a:r>
              <a:rPr lang="fr-FR" sz="2400" dirty="0" smtClean="0">
                <a:solidFill>
                  <a:srgbClr val="FF0000"/>
                </a:solidFill>
              </a:rPr>
              <a:t>Découverte des différentes solutions pour réaliser une liaison pivot, une liaison glissière etc… </a:t>
            </a:r>
          </a:p>
          <a:p>
            <a:endParaRPr lang="fr-FR" sz="2400" dirty="0" smtClean="0">
              <a:solidFill>
                <a:srgbClr val="FF0000"/>
              </a:solidFill>
            </a:endParaRPr>
          </a:p>
          <a:p>
            <a:r>
              <a:rPr lang="fr-FR" sz="2400" dirty="0" smtClean="0">
                <a:solidFill>
                  <a:srgbClr val="FF0000"/>
                </a:solidFill>
              </a:rPr>
              <a:t>=&gt; Bibliothèques de solutions</a:t>
            </a:r>
          </a:p>
          <a:p>
            <a:endParaRPr lang="fr-FR" sz="2400" dirty="0">
              <a:solidFill>
                <a:srgbClr val="FF0000"/>
              </a:solidFill>
            </a:endParaRPr>
          </a:p>
        </p:txBody>
      </p:sp>
      <p:cxnSp>
        <p:nvCxnSpPr>
          <p:cNvPr id="5" name="Connecteur droit avec flèche 4"/>
          <p:cNvCxnSpPr/>
          <p:nvPr/>
        </p:nvCxnSpPr>
        <p:spPr>
          <a:xfrm>
            <a:off x="2555776" y="3598540"/>
            <a:ext cx="157770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Espace réservé du numéro de diapositive 1"/>
          <p:cNvSpPr>
            <a:spLocks noGrp="1"/>
          </p:cNvSpPr>
          <p:nvPr>
            <p:ph type="sldNum" sz="quarter" idx="12"/>
          </p:nvPr>
        </p:nvSpPr>
        <p:spPr/>
        <p:txBody>
          <a:bodyPr/>
          <a:lstStyle/>
          <a:p>
            <a:fld id="{E1C3DE35-BC40-463C-8D13-15410AE35EC3}" type="slidenum">
              <a:rPr lang="fr-FR" smtClean="0"/>
              <a:pPr/>
              <a:t>34</a:t>
            </a:fld>
            <a:endParaRPr lang="fr-FR" dirty="0"/>
          </a:p>
        </p:txBody>
      </p:sp>
      <p:sp>
        <p:nvSpPr>
          <p:cNvPr id="11" name="Espace réservé du contenu 2"/>
          <p:cNvSpPr txBox="1">
            <a:spLocks/>
          </p:cNvSpPr>
          <p:nvPr/>
        </p:nvSpPr>
        <p:spPr>
          <a:xfrm>
            <a:off x="0" y="0"/>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2" name="ZoneTexte 11"/>
          <p:cNvSpPr txBox="1"/>
          <p:nvPr/>
        </p:nvSpPr>
        <p:spPr>
          <a:xfrm>
            <a:off x="215008" y="548824"/>
            <a:ext cx="3924944" cy="646331"/>
          </a:xfrm>
          <a:prstGeom prst="rect">
            <a:avLst/>
          </a:prstGeom>
          <a:solidFill>
            <a:srgbClr val="9FE6FF"/>
          </a:solidFill>
        </p:spPr>
        <p:txBody>
          <a:bodyPr wrap="square" rtlCol="0">
            <a:spAutoFit/>
          </a:bodyPr>
          <a:lstStyle/>
          <a:p>
            <a:r>
              <a:rPr lang="fr-FR" b="1" dirty="0" smtClean="0"/>
              <a:t>En  spécialité ITEC</a:t>
            </a:r>
          </a:p>
          <a:p>
            <a:r>
              <a:rPr lang="fr-FR" u="none" strike="noStrike" dirty="0" smtClean="0">
                <a:effectLst/>
              </a:rPr>
              <a:t>Séquence -  Modélisation des produits</a:t>
            </a:r>
            <a:endParaRPr lang="fr-FR" dirty="0"/>
          </a:p>
        </p:txBody>
      </p:sp>
      <p:sp>
        <p:nvSpPr>
          <p:cNvPr id="14" name="Rectangle 13"/>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latin typeface="Verdana" pitchFamily="34" charset="0"/>
              </a:rPr>
              <a:t>2- L’investigation</a:t>
            </a:r>
          </a:p>
          <a:p>
            <a:pPr>
              <a:spcBef>
                <a:spcPts val="1200"/>
              </a:spcBef>
            </a:pPr>
            <a:r>
              <a:rPr lang="fr-FR" dirty="0" smtClean="0">
                <a:solidFill>
                  <a:srgbClr val="FF0000"/>
                </a:solidFill>
                <a:latin typeface="Verdana" pitchFamily="34" charset="0"/>
              </a:rPr>
              <a:t>3- L’échange argumenté autour des propositions  </a:t>
            </a:r>
          </a:p>
          <a:p>
            <a:pPr>
              <a:spcBef>
                <a:spcPts val="1200"/>
              </a:spcBef>
            </a:pPr>
            <a:r>
              <a:rPr lang="fr-FR" dirty="0" smtClean="0">
                <a:solidFill>
                  <a:schemeClr val="tx1">
                    <a:lumMod val="65000"/>
                    <a:lumOff val="35000"/>
                  </a:schemeClr>
                </a:solidFill>
                <a:latin typeface="Verdana" pitchFamily="34" charset="0"/>
              </a:rPr>
              <a:t>4- L’acquisition et la structuration des connaissances </a:t>
            </a:r>
          </a:p>
          <a:p>
            <a:pPr>
              <a:spcBef>
                <a:spcPts val="1200"/>
              </a:spcBef>
            </a:pPr>
            <a:r>
              <a:rPr lang="fr-FR" dirty="0" smtClean="0">
                <a:solidFill>
                  <a:schemeClr val="tx1">
                    <a:lumMod val="65000"/>
                    <a:lumOff val="35000"/>
                  </a:schemeClr>
                </a:solidFill>
                <a:latin typeface="Verdana" pitchFamily="34" charset="0"/>
              </a:rPr>
              <a:t>5- La mobilisation des connaissances</a:t>
            </a:r>
            <a:endParaRPr lang="fr-FR" dirty="0">
              <a:solidFill>
                <a:schemeClr val="tx1">
                  <a:lumMod val="65000"/>
                  <a:lumOff val="35000"/>
                </a:schemeClr>
              </a:solidFill>
            </a:endParaRPr>
          </a:p>
        </p:txBody>
      </p:sp>
    </p:spTree>
    <p:extLst>
      <p:ext uri="{BB962C8B-B14F-4D97-AF65-F5344CB8AC3E}">
        <p14:creationId xmlns:p14="http://schemas.microsoft.com/office/powerpoint/2010/main" val="36224569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4288582" y="4023482"/>
            <a:ext cx="2350343" cy="830997"/>
          </a:xfrm>
          <a:prstGeom prst="rect">
            <a:avLst/>
          </a:prstGeom>
          <a:noFill/>
        </p:spPr>
        <p:txBody>
          <a:bodyPr wrap="square" rtlCol="0">
            <a:spAutoFit/>
          </a:bodyPr>
          <a:lstStyle/>
          <a:p>
            <a:r>
              <a:rPr lang="fr-FR" sz="2400" dirty="0" smtClean="0">
                <a:solidFill>
                  <a:srgbClr val="FF0000"/>
                </a:solidFill>
              </a:rPr>
              <a:t>Synthèse</a:t>
            </a:r>
          </a:p>
          <a:p>
            <a:endParaRPr lang="fr-FR" sz="2400" dirty="0">
              <a:solidFill>
                <a:srgbClr val="FF0000"/>
              </a:solidFill>
            </a:endParaRPr>
          </a:p>
        </p:txBody>
      </p:sp>
      <p:cxnSp>
        <p:nvCxnSpPr>
          <p:cNvPr id="5" name="Connecteur droit avec flèche 4"/>
          <p:cNvCxnSpPr/>
          <p:nvPr/>
        </p:nvCxnSpPr>
        <p:spPr>
          <a:xfrm>
            <a:off x="2710880" y="4290417"/>
            <a:ext cx="157770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a:off x="2543486" y="5244117"/>
            <a:ext cx="16665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4210050" y="5060989"/>
            <a:ext cx="2686050" cy="1569660"/>
          </a:xfrm>
          <a:prstGeom prst="rect">
            <a:avLst/>
          </a:prstGeom>
          <a:noFill/>
        </p:spPr>
        <p:txBody>
          <a:bodyPr wrap="square" rtlCol="0">
            <a:spAutoFit/>
          </a:bodyPr>
          <a:lstStyle/>
          <a:p>
            <a:r>
              <a:rPr lang="fr-FR" sz="2400" dirty="0" smtClean="0">
                <a:solidFill>
                  <a:srgbClr val="FF0000"/>
                </a:solidFill>
              </a:rPr>
              <a:t>Exercices de modélisation des liaisons </a:t>
            </a:r>
          </a:p>
          <a:p>
            <a:endParaRPr lang="fr-FR" sz="2400" dirty="0">
              <a:solidFill>
                <a:srgbClr val="FF0000"/>
              </a:solidFill>
            </a:endParaRPr>
          </a:p>
        </p:txBody>
      </p:sp>
      <p:sp>
        <p:nvSpPr>
          <p:cNvPr id="2" name="Espace réservé du numéro de diapositive 1"/>
          <p:cNvSpPr>
            <a:spLocks noGrp="1"/>
          </p:cNvSpPr>
          <p:nvPr>
            <p:ph type="sldNum" sz="quarter" idx="12"/>
          </p:nvPr>
        </p:nvSpPr>
        <p:spPr/>
        <p:txBody>
          <a:bodyPr/>
          <a:lstStyle/>
          <a:p>
            <a:fld id="{E1C3DE35-BC40-463C-8D13-15410AE35EC3}" type="slidenum">
              <a:rPr lang="fr-FR" smtClean="0"/>
              <a:pPr/>
              <a:t>35</a:t>
            </a:fld>
            <a:endParaRPr lang="fr-FR" dirty="0"/>
          </a:p>
        </p:txBody>
      </p:sp>
      <p:sp>
        <p:nvSpPr>
          <p:cNvPr id="12" name="Espace réservé du contenu 2"/>
          <p:cNvSpPr txBox="1">
            <a:spLocks/>
          </p:cNvSpPr>
          <p:nvPr/>
        </p:nvSpPr>
        <p:spPr>
          <a:xfrm>
            <a:off x="0" y="12639"/>
            <a:ext cx="7639050" cy="55867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FR" sz="2800" dirty="0" smtClean="0">
                <a:solidFill>
                  <a:srgbClr val="0070C0"/>
                </a:solidFill>
              </a:rPr>
              <a:t>Un exemple de séquence en lien avec l’ET </a:t>
            </a:r>
            <a:r>
              <a:rPr lang="fr-FR" sz="2800" dirty="0" err="1" smtClean="0">
                <a:solidFill>
                  <a:srgbClr val="0070C0"/>
                </a:solidFill>
              </a:rPr>
              <a:t>et</a:t>
            </a:r>
            <a:r>
              <a:rPr lang="fr-FR" sz="2800" dirty="0" smtClean="0">
                <a:solidFill>
                  <a:srgbClr val="0070C0"/>
                </a:solidFill>
              </a:rPr>
              <a:t> l’ITEC</a:t>
            </a:r>
            <a:endParaRPr lang="fr-FR" sz="2800" dirty="0">
              <a:solidFill>
                <a:srgbClr val="0070C0"/>
              </a:solidFill>
            </a:endParaRPr>
          </a:p>
        </p:txBody>
      </p:sp>
      <p:sp>
        <p:nvSpPr>
          <p:cNvPr id="14" name="ZoneTexte 13"/>
          <p:cNvSpPr txBox="1"/>
          <p:nvPr/>
        </p:nvSpPr>
        <p:spPr>
          <a:xfrm>
            <a:off x="215008" y="548824"/>
            <a:ext cx="3924944" cy="646331"/>
          </a:xfrm>
          <a:prstGeom prst="rect">
            <a:avLst/>
          </a:prstGeom>
          <a:solidFill>
            <a:srgbClr val="9FE6FF"/>
          </a:solidFill>
        </p:spPr>
        <p:txBody>
          <a:bodyPr wrap="square" rtlCol="0">
            <a:spAutoFit/>
          </a:bodyPr>
          <a:lstStyle/>
          <a:p>
            <a:r>
              <a:rPr lang="fr-FR" b="1" dirty="0" smtClean="0"/>
              <a:t>En  spécialité ITEC</a:t>
            </a:r>
          </a:p>
          <a:p>
            <a:r>
              <a:rPr lang="fr-FR" u="none" strike="noStrike" dirty="0" smtClean="0">
                <a:effectLst/>
              </a:rPr>
              <a:t>Séquence -  Modélisation des produits</a:t>
            </a:r>
            <a:endParaRPr lang="fr-FR" dirty="0"/>
          </a:p>
        </p:txBody>
      </p:sp>
      <p:sp>
        <p:nvSpPr>
          <p:cNvPr id="15" name="Rectangle 14"/>
          <p:cNvSpPr/>
          <p:nvPr/>
        </p:nvSpPr>
        <p:spPr>
          <a:xfrm>
            <a:off x="255712" y="1906280"/>
            <a:ext cx="2520280" cy="3754874"/>
          </a:xfrm>
          <a:prstGeom prst="rect">
            <a:avLst/>
          </a:prstGeom>
        </p:spPr>
        <p:txBody>
          <a:bodyPr wrap="square">
            <a:spAutoFit/>
          </a:bodyPr>
          <a:lstStyle/>
          <a:p>
            <a:pPr>
              <a:spcBef>
                <a:spcPts val="1200"/>
              </a:spcBef>
            </a:pPr>
            <a:r>
              <a:rPr lang="fr-FR" dirty="0" smtClean="0">
                <a:latin typeface="Verdana" pitchFamily="34" charset="0"/>
              </a:rPr>
              <a:t>1- Le choix de la situation problème </a:t>
            </a:r>
          </a:p>
          <a:p>
            <a:pPr>
              <a:spcBef>
                <a:spcPts val="1200"/>
              </a:spcBef>
            </a:pPr>
            <a:r>
              <a:rPr lang="fr-FR" dirty="0" smtClean="0">
                <a:latin typeface="Verdana" pitchFamily="34" charset="0"/>
              </a:rPr>
              <a:t>2- L’investigation</a:t>
            </a:r>
          </a:p>
          <a:p>
            <a:pPr>
              <a:spcBef>
                <a:spcPts val="1200"/>
              </a:spcBef>
            </a:pPr>
            <a:r>
              <a:rPr lang="fr-FR" dirty="0" smtClean="0">
                <a:latin typeface="Verdana" pitchFamily="34" charset="0"/>
              </a:rPr>
              <a:t>3- L’échange argumenté autour des propositions  </a:t>
            </a:r>
          </a:p>
          <a:p>
            <a:pPr>
              <a:spcBef>
                <a:spcPts val="1200"/>
              </a:spcBef>
            </a:pPr>
            <a:r>
              <a:rPr lang="fr-FR" dirty="0" smtClean="0">
                <a:solidFill>
                  <a:srgbClr val="FF0000"/>
                </a:solidFill>
                <a:latin typeface="Verdana" pitchFamily="34" charset="0"/>
              </a:rPr>
              <a:t>4- L’acquisition et la structuration des connaissances </a:t>
            </a:r>
          </a:p>
          <a:p>
            <a:pPr>
              <a:spcBef>
                <a:spcPts val="1200"/>
              </a:spcBef>
            </a:pPr>
            <a:r>
              <a:rPr lang="fr-FR" dirty="0" smtClean="0">
                <a:solidFill>
                  <a:srgbClr val="FF0000"/>
                </a:solidFill>
                <a:latin typeface="Verdana" pitchFamily="34" charset="0"/>
              </a:rPr>
              <a:t>5- La mobilisation des connaissances</a:t>
            </a:r>
            <a:endParaRPr lang="fr-FR" dirty="0">
              <a:solidFill>
                <a:srgbClr val="FF0000"/>
              </a:solidFill>
            </a:endParaRPr>
          </a:p>
        </p:txBody>
      </p:sp>
    </p:spTree>
    <p:extLst>
      <p:ext uri="{BB962C8B-B14F-4D97-AF65-F5344CB8AC3E}">
        <p14:creationId xmlns:p14="http://schemas.microsoft.com/office/powerpoint/2010/main" val="1573472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36</a:t>
            </a:fld>
            <a:endParaRPr lang="fr-FR" dirty="0"/>
          </a:p>
        </p:txBody>
      </p:sp>
      <p:sp>
        <p:nvSpPr>
          <p:cNvPr id="5" name="Titre 1"/>
          <p:cNvSpPr>
            <a:spLocks noGrp="1"/>
          </p:cNvSpPr>
          <p:nvPr>
            <p:ph type="title"/>
          </p:nvPr>
        </p:nvSpPr>
        <p:spPr>
          <a:xfrm>
            <a:off x="726707" y="1497540"/>
            <a:ext cx="8244039" cy="879900"/>
          </a:xfrm>
        </p:spPr>
        <p:txBody>
          <a:bodyPr>
            <a:normAutofit/>
          </a:bodyPr>
          <a:lstStyle/>
          <a:p>
            <a:r>
              <a:rPr lang="fr-FR" sz="4000" dirty="0" smtClean="0">
                <a:solidFill>
                  <a:srgbClr val="0070C0"/>
                </a:solidFill>
                <a:effectLst>
                  <a:outerShdw blurRad="38100" dist="38100" dir="2700000" algn="tl">
                    <a:srgbClr val="000000">
                      <a:alpha val="43137"/>
                    </a:srgbClr>
                  </a:outerShdw>
                </a:effectLst>
              </a:rPr>
              <a:t>Bilan de l’année</a:t>
            </a:r>
            <a:endParaRPr lang="fr-FR" sz="400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376991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0070C0"/>
                </a:solidFill>
              </a:rPr>
              <a:t>Bilan de l’année</a:t>
            </a:r>
            <a:endParaRPr lang="fr-FR" dirty="0">
              <a:solidFill>
                <a:srgbClr val="0070C0"/>
              </a:solidFill>
            </a:endParaRPr>
          </a:p>
        </p:txBody>
      </p:sp>
      <p:sp>
        <p:nvSpPr>
          <p:cNvPr id="3" name="Espace réservé du contenu 2"/>
          <p:cNvSpPr>
            <a:spLocks noGrp="1"/>
          </p:cNvSpPr>
          <p:nvPr>
            <p:ph idx="1"/>
          </p:nvPr>
        </p:nvSpPr>
        <p:spPr>
          <a:xfrm>
            <a:off x="467544" y="983010"/>
            <a:ext cx="8229600" cy="5627340"/>
          </a:xfrm>
        </p:spPr>
        <p:txBody>
          <a:bodyPr>
            <a:normAutofit/>
          </a:bodyPr>
          <a:lstStyle/>
          <a:p>
            <a:r>
              <a:rPr lang="fr-FR" sz="2400" dirty="0" smtClean="0"/>
              <a:t>Des difficultés parfois à coordonner l’ET (Enseignement Transversal) avec les autres spécialités.</a:t>
            </a:r>
          </a:p>
          <a:p>
            <a:pPr marL="0" indent="0">
              <a:buNone/>
            </a:pPr>
            <a:r>
              <a:rPr lang="fr-FR" sz="2400" dirty="0" smtClean="0"/>
              <a:t>	</a:t>
            </a:r>
            <a:r>
              <a:rPr lang="fr-FR" sz="2200" dirty="0" smtClean="0">
                <a:solidFill>
                  <a:schemeClr val="bg2">
                    <a:lumMod val="25000"/>
                  </a:schemeClr>
                </a:solidFill>
              </a:rPr>
              <a:t>Equation </a:t>
            </a:r>
            <a:r>
              <a:rPr lang="fr-FR" sz="2200" dirty="0">
                <a:solidFill>
                  <a:schemeClr val="bg2">
                    <a:lumMod val="25000"/>
                  </a:schemeClr>
                </a:solidFill>
              </a:rPr>
              <a:t>à résoudre : comment faire en sorte que la spécialité soit bien un approfondissement de l’ET (c’est l’esprit de la sti2D) , sachant que les 3 spécialités demandent à l’ET de commencer à aborder des connaissances différentes</a:t>
            </a:r>
            <a:r>
              <a:rPr lang="fr-FR" sz="2200" dirty="0" smtClean="0">
                <a:solidFill>
                  <a:schemeClr val="bg2">
                    <a:lumMod val="25000"/>
                  </a:schemeClr>
                </a:solidFill>
              </a:rPr>
              <a:t>.</a:t>
            </a:r>
          </a:p>
          <a:p>
            <a:pPr marL="0" indent="0">
              <a:buNone/>
            </a:pPr>
            <a:endParaRPr lang="fr-FR" sz="2200" dirty="0">
              <a:solidFill>
                <a:schemeClr val="bg2">
                  <a:lumMod val="25000"/>
                </a:schemeClr>
              </a:solidFill>
            </a:endParaRPr>
          </a:p>
          <a:p>
            <a:r>
              <a:rPr lang="fr-FR" sz="2400" dirty="0" smtClean="0"/>
              <a:t>Manque </a:t>
            </a:r>
            <a:r>
              <a:rPr lang="fr-FR" sz="2400" dirty="0" smtClean="0"/>
              <a:t>de temps et de recul pour mettre en place les nouvelles pédagogies. (une approche pas toujours inductive</a:t>
            </a:r>
            <a:r>
              <a:rPr lang="fr-FR" sz="2400" dirty="0" smtClean="0"/>
              <a:t>)</a:t>
            </a:r>
          </a:p>
          <a:p>
            <a:endParaRPr lang="fr-FR" sz="2400" dirty="0" smtClean="0"/>
          </a:p>
          <a:p>
            <a:r>
              <a:rPr lang="fr-FR" sz="2400" dirty="0" smtClean="0"/>
              <a:t>Manque de temps pour se concerter entre collègues</a:t>
            </a:r>
            <a:endParaRPr lang="fr-FR" sz="2400" dirty="0"/>
          </a:p>
          <a:p>
            <a:pPr lvl="0">
              <a:buFont typeface="Wingdings" pitchFamily="2" charset="2"/>
              <a:buChar char="Ø"/>
            </a:pPr>
            <a:endParaRPr lang="fr-FR" sz="2400" dirty="0"/>
          </a:p>
          <a:p>
            <a:endParaRPr lang="fr-FR" sz="2400" dirty="0" smtClean="0"/>
          </a:p>
          <a:p>
            <a:endParaRPr lang="fr-FR" sz="2400" dirty="0" smtClean="0"/>
          </a:p>
          <a:p>
            <a:endParaRPr lang="fr-FR" sz="2400" dirty="0" smtClean="0"/>
          </a:p>
          <a:p>
            <a:endParaRPr lang="fr-FR" sz="2400" dirty="0" smtClean="0"/>
          </a:p>
          <a:p>
            <a:endParaRPr lang="fr-FR" sz="2400" dirty="0"/>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37</a:t>
            </a:fld>
            <a:endParaRPr lang="fr-FR" dirty="0"/>
          </a:p>
        </p:txBody>
      </p:sp>
    </p:spTree>
    <p:extLst>
      <p:ext uri="{BB962C8B-B14F-4D97-AF65-F5344CB8AC3E}">
        <p14:creationId xmlns:p14="http://schemas.microsoft.com/office/powerpoint/2010/main" val="24254647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2353" y="998885"/>
            <a:ext cx="8062072" cy="4247317"/>
          </a:xfrm>
          <a:prstGeom prst="rect">
            <a:avLst/>
          </a:prstGeom>
        </p:spPr>
        <p:txBody>
          <a:bodyPr wrap="square">
            <a:spAutoFit/>
          </a:bodyPr>
          <a:lstStyle/>
          <a:p>
            <a:pPr marL="342900" indent="-342900">
              <a:buFont typeface="Arial" pitchFamily="34" charset="0"/>
              <a:buChar char="•"/>
            </a:pPr>
            <a:r>
              <a:rPr lang="fr-FR" sz="2400" dirty="0" smtClean="0"/>
              <a:t>Manque </a:t>
            </a:r>
            <a:r>
              <a:rPr lang="fr-FR" sz="2400" dirty="0"/>
              <a:t>de recul ou de ressources  sur certains points du programme : </a:t>
            </a:r>
            <a:endParaRPr lang="fr-FR" sz="2400" dirty="0" smtClean="0"/>
          </a:p>
          <a:p>
            <a:pPr marL="742950" lvl="1" indent="-285750">
              <a:buFontTx/>
              <a:buChar char="-"/>
            </a:pPr>
            <a:r>
              <a:rPr lang="fr-FR" sz="2200" dirty="0" smtClean="0">
                <a:solidFill>
                  <a:schemeClr val="bg2">
                    <a:lumMod val="50000"/>
                  </a:schemeClr>
                </a:solidFill>
              </a:rPr>
              <a:t>le design d’un produit,  </a:t>
            </a:r>
          </a:p>
          <a:p>
            <a:pPr marL="742950" lvl="1" indent="-285750">
              <a:buFontTx/>
              <a:buChar char="-"/>
            </a:pPr>
            <a:r>
              <a:rPr lang="fr-FR" sz="2200" dirty="0" smtClean="0">
                <a:solidFill>
                  <a:schemeClr val="bg2">
                    <a:lumMod val="50000"/>
                  </a:schemeClr>
                </a:solidFill>
              </a:rPr>
              <a:t>des exemples de phasage </a:t>
            </a:r>
            <a:r>
              <a:rPr lang="fr-FR" sz="2200" dirty="0">
                <a:solidFill>
                  <a:schemeClr val="bg2">
                    <a:lumMod val="50000"/>
                  </a:schemeClr>
                </a:solidFill>
              </a:rPr>
              <a:t>de projets industriels sur des produits éco </a:t>
            </a:r>
            <a:r>
              <a:rPr lang="fr-FR" sz="2200" dirty="0" smtClean="0">
                <a:solidFill>
                  <a:schemeClr val="bg2">
                    <a:lumMod val="50000"/>
                  </a:schemeClr>
                </a:solidFill>
              </a:rPr>
              <a:t>conçus, </a:t>
            </a:r>
          </a:p>
          <a:p>
            <a:pPr marL="742950" lvl="1" indent="-285750">
              <a:buFontTx/>
              <a:buChar char="-"/>
            </a:pPr>
            <a:r>
              <a:rPr lang="fr-FR" sz="2200" dirty="0" smtClean="0">
                <a:solidFill>
                  <a:schemeClr val="bg2">
                    <a:lumMod val="50000"/>
                  </a:schemeClr>
                </a:solidFill>
              </a:rPr>
              <a:t>la </a:t>
            </a:r>
            <a:r>
              <a:rPr lang="fr-FR" sz="2200" dirty="0">
                <a:solidFill>
                  <a:schemeClr val="bg2">
                    <a:lumMod val="50000"/>
                  </a:schemeClr>
                </a:solidFill>
              </a:rPr>
              <a:t>notion d’éco </a:t>
            </a:r>
            <a:r>
              <a:rPr lang="fr-FR" sz="2200" dirty="0" smtClean="0">
                <a:solidFill>
                  <a:schemeClr val="bg2">
                    <a:lumMod val="50000"/>
                  </a:schemeClr>
                </a:solidFill>
              </a:rPr>
              <a:t>conception,</a:t>
            </a:r>
          </a:p>
          <a:p>
            <a:pPr marL="742950" lvl="1" indent="-285750">
              <a:buFontTx/>
              <a:buChar char="-"/>
            </a:pPr>
            <a:r>
              <a:rPr lang="fr-FR" sz="2200" dirty="0">
                <a:solidFill>
                  <a:schemeClr val="bg2">
                    <a:lumMod val="50000"/>
                  </a:schemeClr>
                </a:solidFill>
              </a:rPr>
              <a:t>l</a:t>
            </a:r>
            <a:r>
              <a:rPr lang="fr-FR" sz="2200" dirty="0" smtClean="0">
                <a:solidFill>
                  <a:schemeClr val="bg2">
                    <a:lumMod val="50000"/>
                  </a:schemeClr>
                </a:solidFill>
              </a:rPr>
              <a:t>e langage </a:t>
            </a:r>
            <a:r>
              <a:rPr lang="fr-FR" sz="2200" dirty="0" err="1" smtClean="0">
                <a:solidFill>
                  <a:schemeClr val="bg2">
                    <a:lumMod val="50000"/>
                  </a:schemeClr>
                </a:solidFill>
              </a:rPr>
              <a:t>Sysml</a:t>
            </a:r>
            <a:r>
              <a:rPr lang="fr-FR" sz="2200" dirty="0" smtClean="0">
                <a:solidFill>
                  <a:schemeClr val="bg2">
                    <a:lumMod val="50000"/>
                  </a:schemeClr>
                </a:solidFill>
              </a:rPr>
              <a:t>. (problème relatif à l’écriture des ressources : par exemple écriture du </a:t>
            </a:r>
            <a:r>
              <a:rPr lang="fr-FR" sz="2200" dirty="0" err="1" smtClean="0">
                <a:solidFill>
                  <a:schemeClr val="bg2">
                    <a:lumMod val="50000"/>
                  </a:schemeClr>
                </a:solidFill>
              </a:rPr>
              <a:t>cdcf</a:t>
            </a:r>
            <a:r>
              <a:rPr lang="fr-FR" sz="2200" dirty="0" smtClean="0">
                <a:solidFill>
                  <a:schemeClr val="bg2">
                    <a:lumMod val="50000"/>
                  </a:schemeClr>
                </a:solidFill>
              </a:rPr>
              <a:t>)</a:t>
            </a:r>
          </a:p>
          <a:p>
            <a:pPr lvl="1"/>
            <a:r>
              <a:rPr lang="fr-FR" sz="2200" i="1" dirty="0" smtClean="0">
                <a:solidFill>
                  <a:schemeClr val="bg2">
                    <a:lumMod val="50000"/>
                  </a:schemeClr>
                </a:solidFill>
              </a:rPr>
              <a:t>	(tentation d’utiliser les anciens outils de l’analyse fonctionnelle : méthode APTE etc</a:t>
            </a:r>
            <a:r>
              <a:rPr lang="fr-FR" sz="2200" i="1" dirty="0" smtClean="0">
                <a:solidFill>
                  <a:schemeClr val="bg2">
                    <a:lumMod val="50000"/>
                  </a:schemeClr>
                </a:solidFill>
              </a:rPr>
              <a:t>…)</a:t>
            </a:r>
          </a:p>
          <a:p>
            <a:pPr lvl="1"/>
            <a:endParaRPr lang="fr-FR" sz="2200" i="1" dirty="0" smtClean="0">
              <a:solidFill>
                <a:schemeClr val="bg2">
                  <a:lumMod val="50000"/>
                </a:schemeClr>
              </a:solidFill>
            </a:endParaRPr>
          </a:p>
          <a:p>
            <a:pPr marL="342900" indent="-342900">
              <a:buFont typeface="Arial" pitchFamily="34" charset="0"/>
              <a:buChar char="•"/>
            </a:pPr>
            <a:r>
              <a:rPr lang="fr-FR" sz="2400" dirty="0" smtClean="0"/>
              <a:t>Intérêt des collègues pour les nouvelles notions à aborder</a:t>
            </a:r>
          </a:p>
        </p:txBody>
      </p:sp>
      <p:sp>
        <p:nvSpPr>
          <p:cNvPr id="6" name="Titre 1"/>
          <p:cNvSpPr>
            <a:spLocks noGrp="1"/>
          </p:cNvSpPr>
          <p:nvPr>
            <p:ph type="title"/>
          </p:nvPr>
        </p:nvSpPr>
        <p:spPr>
          <a:xfrm>
            <a:off x="395536" y="28228"/>
            <a:ext cx="8229600" cy="926976"/>
          </a:xfrm>
        </p:spPr>
        <p:txBody>
          <a:bodyPr/>
          <a:lstStyle/>
          <a:p>
            <a:r>
              <a:rPr lang="fr-FR" dirty="0" smtClean="0">
                <a:solidFill>
                  <a:srgbClr val="0070C0"/>
                </a:solidFill>
              </a:rPr>
              <a:t>Bilan de l’année</a:t>
            </a:r>
            <a:endParaRPr lang="fr-FR" dirty="0">
              <a:solidFill>
                <a:srgbClr val="0070C0"/>
              </a:solidFill>
            </a:endParaRPr>
          </a:p>
        </p:txBody>
      </p:sp>
      <p:sp>
        <p:nvSpPr>
          <p:cNvPr id="7" name="Espace réservé du numéro de diapositive 6"/>
          <p:cNvSpPr>
            <a:spLocks noGrp="1"/>
          </p:cNvSpPr>
          <p:nvPr>
            <p:ph type="sldNum" sz="quarter" idx="12"/>
          </p:nvPr>
        </p:nvSpPr>
        <p:spPr/>
        <p:txBody>
          <a:bodyPr/>
          <a:lstStyle/>
          <a:p>
            <a:fld id="{E1C3DE35-BC40-463C-8D13-15410AE35EC3}" type="slidenum">
              <a:rPr lang="fr-FR" smtClean="0"/>
              <a:pPr/>
              <a:t>38</a:t>
            </a:fld>
            <a:endParaRPr lang="fr-FR" dirty="0"/>
          </a:p>
        </p:txBody>
      </p:sp>
    </p:spTree>
    <p:extLst>
      <p:ext uri="{BB962C8B-B14F-4D97-AF65-F5344CB8AC3E}">
        <p14:creationId xmlns:p14="http://schemas.microsoft.com/office/powerpoint/2010/main" val="20708812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0070C0"/>
                </a:solidFill>
              </a:rPr>
              <a:t>Bilan de l’année</a:t>
            </a:r>
            <a:endParaRPr lang="fr-FR" dirty="0">
              <a:solidFill>
                <a:srgbClr val="0070C0"/>
              </a:solidFill>
            </a:endParaRPr>
          </a:p>
        </p:txBody>
      </p:sp>
      <p:sp>
        <p:nvSpPr>
          <p:cNvPr id="4" name="Espace réservé du numéro de diapositive 3"/>
          <p:cNvSpPr>
            <a:spLocks noGrp="1"/>
          </p:cNvSpPr>
          <p:nvPr>
            <p:ph type="sldNum" sz="quarter" idx="12"/>
          </p:nvPr>
        </p:nvSpPr>
        <p:spPr/>
        <p:txBody>
          <a:bodyPr/>
          <a:lstStyle/>
          <a:p>
            <a:fld id="{E1C3DE35-BC40-463C-8D13-15410AE35EC3}" type="slidenum">
              <a:rPr lang="fr-FR" smtClean="0"/>
              <a:pPr/>
              <a:t>39</a:t>
            </a:fld>
            <a:endParaRPr lang="fr-FR" dirty="0"/>
          </a:p>
        </p:txBody>
      </p:sp>
      <p:sp>
        <p:nvSpPr>
          <p:cNvPr id="7" name="Rectangle 6"/>
          <p:cNvSpPr/>
          <p:nvPr/>
        </p:nvSpPr>
        <p:spPr>
          <a:xfrm>
            <a:off x="662136" y="887420"/>
            <a:ext cx="8393373" cy="3539430"/>
          </a:xfrm>
          <a:prstGeom prst="rect">
            <a:avLst/>
          </a:prstGeom>
        </p:spPr>
        <p:txBody>
          <a:bodyPr wrap="square">
            <a:spAutoFit/>
          </a:bodyPr>
          <a:lstStyle/>
          <a:p>
            <a:pPr marL="355600" lvl="1" indent="-355600">
              <a:buFont typeface="Arial" pitchFamily="34" charset="0"/>
              <a:buChar char="•"/>
            </a:pPr>
            <a:r>
              <a:rPr lang="fr-FR" sz="2400" dirty="0" smtClean="0">
                <a:cs typeface="Calibri" pitchFamily="34" charset="0"/>
              </a:rPr>
              <a:t>Retour d’expérience sur la démarche d’investigation</a:t>
            </a:r>
          </a:p>
          <a:p>
            <a:pPr marL="355600"/>
            <a:r>
              <a:rPr lang="fr-FR" sz="2200" u="sng" dirty="0" smtClean="0">
                <a:solidFill>
                  <a:schemeClr val="bg2">
                    <a:lumMod val="50000"/>
                  </a:schemeClr>
                </a:solidFill>
              </a:rPr>
              <a:t>Points forts :</a:t>
            </a:r>
          </a:p>
          <a:p>
            <a:pPr marL="355600" eaLnBrk="0" hangingPunct="0"/>
            <a:r>
              <a:rPr lang="fr-FR" sz="2200" dirty="0" smtClean="0">
                <a:solidFill>
                  <a:schemeClr val="bg2">
                    <a:lumMod val="50000"/>
                  </a:schemeClr>
                </a:solidFill>
              </a:rPr>
              <a:t>- Forte implication des élèves pour l’investigation sous forme d’expérimentation</a:t>
            </a:r>
          </a:p>
          <a:p>
            <a:pPr marL="355600" eaLnBrk="0" hangingPunct="0">
              <a:buFontTx/>
              <a:buChar char="-"/>
            </a:pPr>
            <a:r>
              <a:rPr lang="fr-FR" sz="2200" dirty="0" smtClean="0">
                <a:solidFill>
                  <a:schemeClr val="bg2">
                    <a:lumMod val="50000"/>
                  </a:schemeClr>
                </a:solidFill>
              </a:rPr>
              <a:t> Synthèse plus interactive et assimilable</a:t>
            </a:r>
          </a:p>
          <a:p>
            <a:pPr marL="355600" eaLnBrk="0" hangingPunct="0">
              <a:buFontTx/>
              <a:buChar char="-"/>
            </a:pPr>
            <a:endParaRPr lang="fr-FR" sz="1200" dirty="0" smtClean="0">
              <a:solidFill>
                <a:schemeClr val="bg2">
                  <a:lumMod val="50000"/>
                </a:schemeClr>
              </a:solidFill>
            </a:endParaRPr>
          </a:p>
          <a:p>
            <a:pPr marL="355600" eaLnBrk="0" hangingPunct="0"/>
            <a:r>
              <a:rPr lang="fr-FR" sz="2200" u="sng" dirty="0" smtClean="0">
                <a:solidFill>
                  <a:schemeClr val="bg2">
                    <a:lumMod val="50000"/>
                  </a:schemeClr>
                </a:solidFill>
              </a:rPr>
              <a:t>Points faibles :</a:t>
            </a:r>
          </a:p>
          <a:p>
            <a:pPr marL="355600" eaLnBrk="0" hangingPunct="0"/>
            <a:r>
              <a:rPr lang="fr-FR" sz="2200" dirty="0" smtClean="0">
                <a:solidFill>
                  <a:schemeClr val="bg2">
                    <a:lumMod val="50000"/>
                  </a:schemeClr>
                </a:solidFill>
              </a:rPr>
              <a:t>- Chronophage</a:t>
            </a:r>
          </a:p>
          <a:p>
            <a:pPr marL="355600" eaLnBrk="0" hangingPunct="0">
              <a:buFontTx/>
              <a:buChar char="-"/>
            </a:pPr>
            <a:r>
              <a:rPr lang="fr-FR" sz="2200" dirty="0" smtClean="0">
                <a:solidFill>
                  <a:schemeClr val="bg2">
                    <a:lumMod val="50000"/>
                  </a:schemeClr>
                </a:solidFill>
              </a:rPr>
              <a:t> Pendant la phase de restitution, des erreurs sont énoncées devant les élèves</a:t>
            </a:r>
          </a:p>
          <a:p>
            <a:pPr marL="355600" eaLnBrk="0" hangingPunct="0">
              <a:buFontTx/>
              <a:buChar char="-"/>
            </a:pPr>
            <a:endParaRPr lang="fr-FR" sz="1200" dirty="0" smtClean="0">
              <a:solidFill>
                <a:schemeClr val="bg2">
                  <a:lumMod val="50000"/>
                </a:schemeClr>
              </a:solidFill>
            </a:endParaRPr>
          </a:p>
        </p:txBody>
      </p:sp>
      <p:sp>
        <p:nvSpPr>
          <p:cNvPr id="3" name="Rectangle 2"/>
          <p:cNvSpPr/>
          <p:nvPr/>
        </p:nvSpPr>
        <p:spPr>
          <a:xfrm>
            <a:off x="662136" y="4426850"/>
            <a:ext cx="7705116" cy="830997"/>
          </a:xfrm>
          <a:prstGeom prst="rect">
            <a:avLst/>
          </a:prstGeom>
        </p:spPr>
        <p:txBody>
          <a:bodyPr wrap="square">
            <a:spAutoFit/>
          </a:bodyPr>
          <a:lstStyle/>
          <a:p>
            <a:pPr marL="342900" indent="-342900">
              <a:buFont typeface="Arial" pitchFamily="34" charset="0"/>
              <a:buChar char="•"/>
            </a:pPr>
            <a:r>
              <a:rPr lang="fr-FR" sz="2400" dirty="0"/>
              <a:t>Des élèves très motivés  : par les mini projets et dans les activités pratiques.</a:t>
            </a:r>
          </a:p>
        </p:txBody>
      </p:sp>
      <p:sp>
        <p:nvSpPr>
          <p:cNvPr id="6" name="Rectangle 5"/>
          <p:cNvSpPr/>
          <p:nvPr/>
        </p:nvSpPr>
        <p:spPr>
          <a:xfrm>
            <a:off x="662136" y="5547438"/>
            <a:ext cx="7705116" cy="830997"/>
          </a:xfrm>
          <a:prstGeom prst="rect">
            <a:avLst/>
          </a:prstGeom>
        </p:spPr>
        <p:txBody>
          <a:bodyPr wrap="square">
            <a:spAutoFit/>
          </a:bodyPr>
          <a:lstStyle/>
          <a:p>
            <a:pPr marL="342900" indent="-342900">
              <a:buFont typeface="Arial" pitchFamily="34" charset="0"/>
              <a:buChar char="•"/>
            </a:pPr>
            <a:r>
              <a:rPr lang="fr-FR" sz="2400" dirty="0" smtClean="0"/>
              <a:t>Des collègues satisfaits d’aborder certains champs de connaissances « nouveaux » (</a:t>
            </a:r>
            <a:r>
              <a:rPr lang="fr-FR" sz="2400" dirty="0" err="1" smtClean="0"/>
              <a:t>eco</a:t>
            </a:r>
            <a:r>
              <a:rPr lang="fr-FR" sz="2400" dirty="0" smtClean="0"/>
              <a:t> conception…)</a:t>
            </a:r>
            <a:endParaRPr lang="fr-FR" sz="2400" dirty="0"/>
          </a:p>
        </p:txBody>
      </p:sp>
    </p:spTree>
    <p:extLst>
      <p:ext uri="{BB962C8B-B14F-4D97-AF65-F5344CB8AC3E}">
        <p14:creationId xmlns:p14="http://schemas.microsoft.com/office/powerpoint/2010/main" val="2491210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916309093"/>
              </p:ext>
            </p:extLst>
          </p:nvPr>
        </p:nvGraphicFramePr>
        <p:xfrm>
          <a:off x="117526" y="584773"/>
          <a:ext cx="3626382" cy="6312227"/>
        </p:xfrm>
        <a:graphic>
          <a:graphicData uri="http://schemas.openxmlformats.org/drawingml/2006/table">
            <a:tbl>
              <a:tblPr>
                <a:tableStyleId>{5C22544A-7EE6-4342-B048-85BDC9FD1C3A}</a:tableStyleId>
              </a:tblPr>
              <a:tblGrid>
                <a:gridCol w="630675"/>
                <a:gridCol w="473006"/>
                <a:gridCol w="2219625"/>
                <a:gridCol w="303076"/>
              </a:tblGrid>
              <a:tr h="528449">
                <a:tc>
                  <a:txBody>
                    <a:bodyPr/>
                    <a:lstStyle/>
                    <a:p>
                      <a:pPr algn="ctr" fontAlgn="b"/>
                      <a:endParaRPr lang="fr-FR" sz="6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smtClean="0">
                          <a:effectLst/>
                          <a:latin typeface="Arial"/>
                        </a:rPr>
                        <a:t>Périodes</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2000" u="none" strike="noStrike" dirty="0">
                          <a:effectLst/>
                        </a:rPr>
                        <a:t>Séquences</a:t>
                      </a:r>
                      <a:endParaRPr lang="fr-FR" sz="105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400" u="none" strike="noStrike" dirty="0" smtClean="0">
                          <a:solidFill>
                            <a:schemeClr val="accent6">
                              <a:lumMod val="50000"/>
                            </a:schemeClr>
                          </a:solidFill>
                          <a:effectLst/>
                        </a:rPr>
                        <a:t>Nb </a:t>
                      </a:r>
                      <a:r>
                        <a:rPr lang="fr-FR" sz="1400" u="none" strike="noStrike" dirty="0" err="1">
                          <a:solidFill>
                            <a:schemeClr val="accent6">
                              <a:lumMod val="50000"/>
                            </a:schemeClr>
                          </a:solidFill>
                          <a:effectLst/>
                        </a:rPr>
                        <a:t>sem</a:t>
                      </a:r>
                      <a:endParaRPr lang="fr-FR" sz="14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7320">
                <a:tc rowSpan="15">
                  <a:txBody>
                    <a:bodyPr/>
                    <a:lstStyle/>
                    <a:p>
                      <a:pPr algn="ctr" fontAlgn="ctr"/>
                      <a:r>
                        <a:rPr lang="fr-FR" sz="2400" u="none" strike="noStrike" dirty="0" smtClean="0">
                          <a:effectLst/>
                        </a:rPr>
                        <a:t>PREMIERE  -</a:t>
                      </a:r>
                      <a:r>
                        <a:rPr lang="fr-FR" sz="2400" u="none" strike="noStrike" baseline="0" dirty="0" smtClean="0">
                          <a:effectLst/>
                        </a:rPr>
                        <a:t> </a:t>
                      </a:r>
                      <a:r>
                        <a:rPr lang="fr-FR" sz="2400" u="none" strike="noStrike" dirty="0" smtClean="0">
                          <a:effectLst/>
                        </a:rPr>
                        <a:t>Enseignement  Transversal</a:t>
                      </a:r>
                      <a:endParaRPr lang="fr-FR" sz="2400" b="0" i="0" u="none" strike="noStrike" dirty="0">
                        <a:solidFill>
                          <a:srgbClr val="FF0000"/>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2">
                  <a:txBody>
                    <a:bodyPr/>
                    <a:lstStyle/>
                    <a:p>
                      <a:pPr algn="ctr" fontAlgn="ctr"/>
                      <a:r>
                        <a:rPr lang="fr-FR" sz="2400" u="none" strike="noStrike" dirty="0">
                          <a:effectLst/>
                        </a:rPr>
                        <a:t>P1</a:t>
                      </a:r>
                      <a:endParaRPr lang="fr-FR" sz="24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rPr>
                        <a:t>1- </a:t>
                      </a:r>
                      <a:r>
                        <a:rPr lang="fr-FR" sz="1600" b="1" u="none" strike="noStrike" dirty="0">
                          <a:effectLst/>
                        </a:rPr>
                        <a:t>L'éco construction des produits</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800" u="none" strike="noStrike" dirty="0">
                          <a:solidFill>
                            <a:schemeClr val="accent6">
                              <a:lumMod val="50000"/>
                            </a:schemeClr>
                          </a:solidFill>
                          <a:effectLst/>
                        </a:rPr>
                        <a:t>3</a:t>
                      </a:r>
                      <a:endParaRPr lang="fr-FR" sz="18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1388">
                <a:tc vMerge="1">
                  <a:txBody>
                    <a:bodyPr/>
                    <a:lstStyle/>
                    <a:p>
                      <a:endParaRPr lang="fr-FR"/>
                    </a:p>
                  </a:txBody>
                  <a:tcPr/>
                </a:tc>
                <a:tc vMerge="1">
                  <a:txBody>
                    <a:bodyPr/>
                    <a:lstStyle/>
                    <a:p>
                      <a:endParaRPr lang="fr-FR"/>
                    </a:p>
                  </a:txBody>
                  <a:tcPr/>
                </a:tc>
                <a:tc>
                  <a:txBody>
                    <a:bodyPr/>
                    <a:lstStyle/>
                    <a:p>
                      <a:pPr algn="l" fontAlgn="ctr"/>
                      <a:r>
                        <a:rPr lang="fr-FR" sz="1600" b="1" u="none" strike="noStrike" dirty="0" smtClean="0">
                          <a:effectLst/>
                        </a:rPr>
                        <a:t>2- </a:t>
                      </a:r>
                      <a:r>
                        <a:rPr lang="fr-FR" sz="1600" b="1" u="none" strike="noStrike" dirty="0">
                          <a:effectLst/>
                        </a:rPr>
                        <a:t>Design et architecture des produits</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800" u="none" strike="noStrike" dirty="0">
                          <a:solidFill>
                            <a:schemeClr val="accent6">
                              <a:lumMod val="50000"/>
                            </a:schemeClr>
                          </a:solidFill>
                          <a:effectLst/>
                        </a:rPr>
                        <a:t>3</a:t>
                      </a:r>
                      <a:endParaRPr lang="fr-FR" sz="18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vMerge="1">
                  <a:txBody>
                    <a:bodyPr/>
                    <a:lstStyle/>
                    <a:p>
                      <a:endParaRPr lang="fr-FR"/>
                    </a:p>
                  </a:txBody>
                  <a:tcPr/>
                </a:tc>
                <a:tc>
                  <a:txBody>
                    <a:bodyPr/>
                    <a:lstStyle/>
                    <a:p>
                      <a:endParaRPr lang="fr-FR" sz="1000" dirty="0"/>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u="none" strike="noStrike" dirty="0">
                          <a:effectLst/>
                        </a:rPr>
                        <a:t> </a:t>
                      </a:r>
                      <a:endParaRPr lang="fr-FR" sz="10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endParaRPr lang="fr-FR" sz="1000" dirty="0"/>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98887">
                <a:tc vMerge="1">
                  <a:txBody>
                    <a:bodyPr/>
                    <a:lstStyle/>
                    <a:p>
                      <a:endParaRPr lang="fr-FR"/>
                    </a:p>
                  </a:txBody>
                  <a:tcPr/>
                </a:tc>
                <a:tc rowSpan="3">
                  <a:txBody>
                    <a:bodyPr/>
                    <a:lstStyle/>
                    <a:p>
                      <a:pPr algn="ctr" fontAlgn="ctr"/>
                      <a:r>
                        <a:rPr lang="fr-FR" sz="1600" u="none" strike="noStrike" dirty="0">
                          <a:effectLst/>
                        </a:rPr>
                        <a:t>P2</a:t>
                      </a:r>
                      <a:endParaRPr lang="fr-FR" sz="16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3- Structure </a:t>
                      </a:r>
                      <a:r>
                        <a:rPr lang="fr-FR" sz="1400" b="0" u="none" strike="noStrike" dirty="0">
                          <a:effectLst/>
                        </a:rPr>
                        <a:t>et matériaux dans l'habitat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8887">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4- L'énergie </a:t>
                      </a:r>
                      <a:r>
                        <a:rPr lang="fr-FR" sz="1400" b="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8887">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5- L'information </a:t>
                      </a:r>
                      <a:r>
                        <a:rPr lang="fr-FR" sz="1400" b="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5647">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98887">
                <a:tc vMerge="1">
                  <a:txBody>
                    <a:bodyPr/>
                    <a:lstStyle/>
                    <a:p>
                      <a:endParaRPr lang="fr-FR"/>
                    </a:p>
                  </a:txBody>
                  <a:tcPr/>
                </a:tc>
                <a:tc rowSpan="3">
                  <a:txBody>
                    <a:bodyPr/>
                    <a:lstStyle/>
                    <a:p>
                      <a:pPr algn="ctr" fontAlgn="ctr"/>
                      <a:r>
                        <a:rPr lang="fr-FR" sz="1600" u="none" strike="noStrike" dirty="0" smtClean="0">
                          <a:solidFill>
                            <a:schemeClr val="tx1"/>
                          </a:solidFill>
                          <a:effectLst/>
                        </a:rPr>
                        <a:t>P3</a:t>
                      </a:r>
                      <a:endParaRPr lang="fr-FR" sz="16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6-  </a:t>
                      </a:r>
                      <a:r>
                        <a:rPr lang="fr-FR" sz="1400" b="0" u="none" strike="noStrike" dirty="0">
                          <a:effectLst/>
                        </a:rPr>
                        <a:t>Structure et matériaux des </a:t>
                      </a:r>
                      <a:r>
                        <a:rPr lang="fr-FR" sz="1400" b="0" u="none" strike="noStrike" dirty="0" err="1" smtClean="0">
                          <a:effectLst/>
                        </a:rPr>
                        <a:t>syst</a:t>
                      </a:r>
                      <a:r>
                        <a:rPr lang="fr-FR" sz="1400" b="0" u="none" strike="noStrike" dirty="0" smtClean="0">
                          <a:effectLst/>
                        </a:rPr>
                        <a:t>. mécatroniques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8887">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7- L'énergie </a:t>
                      </a:r>
                      <a:r>
                        <a:rPr lang="fr-FR" sz="1400" b="0" u="none" strike="noStrike" dirty="0">
                          <a:effectLst/>
                        </a:rPr>
                        <a:t>dans les systèmes 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8887">
                <a:tc vMerge="1">
                  <a:txBody>
                    <a:bodyPr/>
                    <a:lstStyle/>
                    <a:p>
                      <a:endParaRPr lang="fr-FR"/>
                    </a:p>
                  </a:txBody>
                  <a:tcPr/>
                </a:tc>
                <a:tc v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smtClean="0">
                          <a:effectLst/>
                        </a:rPr>
                        <a:t>8- L'information </a:t>
                      </a:r>
                      <a:r>
                        <a:rPr lang="fr-FR" sz="1400" b="0" u="none" strike="noStrike" dirty="0">
                          <a:effectLst/>
                        </a:rPr>
                        <a:t>dans les </a:t>
                      </a:r>
                      <a:r>
                        <a:rPr lang="fr-FR" sz="1400" b="0" u="none" strike="noStrike" dirty="0" err="1" smtClean="0">
                          <a:effectLst/>
                        </a:rPr>
                        <a:t>syst</a:t>
                      </a:r>
                      <a:r>
                        <a:rPr lang="fr-FR" sz="1400" b="0" u="none" strike="noStrike" dirty="0" smtClean="0">
                          <a:effectLst/>
                        </a:rPr>
                        <a:t>. </a:t>
                      </a:r>
                      <a:r>
                        <a:rPr lang="fr-FR" sz="1400" b="0" u="none" strike="noStrike" dirty="0">
                          <a:effectLst/>
                        </a:rPr>
                        <a:t>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200" u="none" strike="noStrike" dirty="0">
                          <a:solidFill>
                            <a:schemeClr val="accent6">
                              <a:lumMod val="50000"/>
                            </a:schemeClr>
                          </a:solidFill>
                          <a:effectLst/>
                        </a:rPr>
                        <a:t>2</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471">
                <a:tc vMerge="1">
                  <a:txBody>
                    <a:bodyPr/>
                    <a:lstStyle/>
                    <a:p>
                      <a:endParaRPr lang="fr-FR"/>
                    </a:p>
                  </a:txBody>
                  <a:tcPr/>
                </a:tc>
                <a:tc>
                  <a:txBody>
                    <a:bodyPr/>
                    <a:lstStyle/>
                    <a:p>
                      <a:pPr algn="ctr" fontAlgn="ctr"/>
                      <a:endParaRPr lang="fr-FR" sz="11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98887">
                <a:tc vMerge="1">
                  <a:txBody>
                    <a:bodyPr/>
                    <a:lstStyle/>
                    <a:p>
                      <a:endParaRPr lang="fr-FR"/>
                    </a:p>
                  </a:txBody>
                  <a:tcPr/>
                </a:tc>
                <a:tc rowSpan="2">
                  <a:txBody>
                    <a:bodyPr/>
                    <a:lstStyle/>
                    <a:p>
                      <a:pPr algn="ctr" fontAlgn="ctr"/>
                      <a:r>
                        <a:rPr lang="fr-FR" sz="1600" u="none" strike="noStrike" dirty="0" smtClean="0">
                          <a:solidFill>
                            <a:schemeClr val="tx1"/>
                          </a:solidFill>
                          <a:effectLst/>
                        </a:rPr>
                        <a:t>P4</a:t>
                      </a:r>
                      <a:endParaRPr lang="fr-FR" sz="16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9- </a:t>
                      </a:r>
                      <a:r>
                        <a:rPr lang="fr-FR" sz="1400" b="0" u="none" strike="noStrike" dirty="0">
                          <a:effectLst/>
                        </a:rPr>
                        <a:t>ME efficacité énergétique et matériaux</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4</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8887">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 10-  </a:t>
                      </a:r>
                      <a:r>
                        <a:rPr lang="fr-FR" sz="1400" b="0" u="none" strike="noStrike" dirty="0">
                          <a:effectLst/>
                        </a:rPr>
                        <a:t>EI efficacité énergétique et SI</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4</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814">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98887">
                <a:tc vMerge="1">
                  <a:txBody>
                    <a:bodyPr/>
                    <a:lstStyle/>
                    <a:p>
                      <a:endParaRPr lang="fr-FR"/>
                    </a:p>
                  </a:txBody>
                  <a:tcPr/>
                </a:tc>
                <a:tc>
                  <a:txBody>
                    <a:bodyPr/>
                    <a:lstStyle/>
                    <a:p>
                      <a:pPr algn="ctr" fontAlgn="ctr"/>
                      <a:r>
                        <a:rPr lang="fr-FR" sz="1600" u="none" strike="noStrike" dirty="0">
                          <a:effectLst/>
                        </a:rPr>
                        <a:t>P5</a:t>
                      </a:r>
                      <a:endParaRPr lang="fr-FR" sz="16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11- </a:t>
                      </a:r>
                      <a:r>
                        <a:rPr lang="fr-FR" sz="1400" b="0" u="none" strike="noStrike" dirty="0">
                          <a:effectLst/>
                        </a:rPr>
                        <a:t>Comportement des systèmes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200" u="none" strike="noStrike" dirty="0">
                          <a:solidFill>
                            <a:schemeClr val="accent6">
                              <a:lumMod val="50000"/>
                            </a:schemeClr>
                          </a:solidFill>
                          <a:effectLst/>
                        </a:rPr>
                        <a:t>4</a:t>
                      </a:r>
                      <a:endParaRPr lang="fr-FR" sz="12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9583">
                <a:tc>
                  <a:txBody>
                    <a:bodyPr/>
                    <a:lstStyle/>
                    <a:p>
                      <a:pPr algn="l" fontAlgn="ctr"/>
                      <a:endParaRPr lang="fr-FR" sz="1050" b="0" i="0" u="none" strike="noStrike" dirty="0">
                        <a:effectLst/>
                        <a:latin typeface="Arial"/>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FR" sz="900" u="none" strike="noStrike" dirty="0">
                          <a:effectLst/>
                        </a:rPr>
                        <a:t> </a:t>
                      </a:r>
                      <a:endParaRPr lang="fr-FR" sz="9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900" u="none" strike="noStrike" dirty="0">
                          <a:effectLst/>
                        </a:rPr>
                        <a:t> </a:t>
                      </a:r>
                      <a:endParaRPr lang="fr-FR" sz="90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900" u="none" strike="noStrike" dirty="0">
                          <a:effectLst/>
                        </a:rPr>
                        <a:t>30</a:t>
                      </a:r>
                      <a:endParaRPr lang="fr-FR" sz="90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5" name="Tableau 4"/>
          <p:cNvGraphicFramePr>
            <a:graphicFrameLocks noGrp="1"/>
          </p:cNvGraphicFramePr>
          <p:nvPr>
            <p:extLst>
              <p:ext uri="{D42A27DB-BD31-4B8C-83A1-F6EECF244321}">
                <p14:modId xmlns:p14="http://schemas.microsoft.com/office/powerpoint/2010/main" val="1845857470"/>
              </p:ext>
            </p:extLst>
          </p:nvPr>
        </p:nvGraphicFramePr>
        <p:xfrm>
          <a:off x="3933664" y="1085275"/>
          <a:ext cx="5176006" cy="5584085"/>
        </p:xfrm>
        <a:graphic>
          <a:graphicData uri="http://schemas.openxmlformats.org/drawingml/2006/table">
            <a:tbl>
              <a:tblPr>
                <a:tableStyleId>{5C22544A-7EE6-4342-B048-85BDC9FD1C3A}</a:tableStyleId>
              </a:tblPr>
              <a:tblGrid>
                <a:gridCol w="566328"/>
                <a:gridCol w="1440160"/>
                <a:gridCol w="2809478"/>
                <a:gridCol w="360040"/>
              </a:tblGrid>
              <a:tr h="554070">
                <a:tc>
                  <a:txBody>
                    <a:bodyPr/>
                    <a:lstStyle/>
                    <a:p>
                      <a:pPr algn="ctr" fontAlgn="ctr"/>
                      <a:endParaRPr lang="fr-FR" sz="16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b="1" i="0" u="none" strike="noStrike" dirty="0" smtClean="0">
                          <a:effectLst/>
                          <a:latin typeface="Arial Narrow" pitchFamily="34" charset="0"/>
                        </a:rPr>
                        <a:t>Séquences</a:t>
                      </a:r>
                      <a:endParaRPr lang="fr-FR" sz="14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b="1" i="0" u="none" strike="noStrike" dirty="0" smtClean="0">
                          <a:effectLst/>
                          <a:latin typeface="Arial Narrow" pitchFamily="34" charset="0"/>
                        </a:rPr>
                        <a:t>Commentaires</a:t>
                      </a:r>
                      <a:endParaRPr lang="fr-FR" sz="14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600" u="none" strike="noStrike" dirty="0">
                          <a:solidFill>
                            <a:schemeClr val="accent6">
                              <a:lumMod val="50000"/>
                            </a:schemeClr>
                          </a:solidFill>
                          <a:effectLst/>
                          <a:latin typeface="Arial Narrow" pitchFamily="34" charset="0"/>
                        </a:rPr>
                        <a:t>Nb </a:t>
                      </a:r>
                      <a:r>
                        <a:rPr lang="fr-FR" sz="1600" u="none" strike="noStrike" dirty="0" smtClean="0">
                          <a:solidFill>
                            <a:schemeClr val="accent6">
                              <a:lumMod val="50000"/>
                            </a:schemeClr>
                          </a:solidFill>
                          <a:effectLst/>
                          <a:latin typeface="Arial Narrow" pitchFamily="34" charset="0"/>
                        </a:rPr>
                        <a:t> </a:t>
                      </a:r>
                      <a:r>
                        <a:rPr lang="fr-FR" sz="1600" u="none" strike="noStrike" dirty="0" err="1" smtClean="0">
                          <a:solidFill>
                            <a:schemeClr val="accent6">
                              <a:lumMod val="50000"/>
                            </a:schemeClr>
                          </a:solidFill>
                          <a:effectLst/>
                          <a:latin typeface="Arial Narrow" pitchFamily="34" charset="0"/>
                        </a:rPr>
                        <a:t>sem</a:t>
                      </a:r>
                      <a:endParaRPr lang="fr-FR" sz="1600" b="1" i="0" u="none" strike="noStrike" dirty="0">
                        <a:solidFill>
                          <a:schemeClr val="accent6">
                            <a:lumMod val="50000"/>
                          </a:schemeClr>
                        </a:solidFill>
                        <a:effectLst/>
                        <a:latin typeface="Arial Narrow"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407181">
                <a:tc rowSpan="3">
                  <a:txBody>
                    <a:bodyPr/>
                    <a:lstStyle/>
                    <a:p>
                      <a:pPr algn="ctr" fontAlgn="ctr"/>
                      <a:r>
                        <a:rPr lang="fr-FR" sz="2400" u="none" strike="noStrike" dirty="0" smtClean="0">
                          <a:effectLst/>
                        </a:rPr>
                        <a:t>ITEC – Période P1</a:t>
                      </a:r>
                      <a:endParaRPr lang="fr-FR" sz="24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l" fontAlgn="ctr"/>
                      <a:endParaRPr lang="fr-FR" sz="1400" b="1" i="0" u="none" strike="noStrike" dirty="0" smtClean="0">
                        <a:effectLst/>
                        <a:latin typeface="Arial"/>
                      </a:endParaRPr>
                    </a:p>
                    <a:p>
                      <a:pPr algn="l" fontAlgn="ctr"/>
                      <a:endParaRPr lang="fr-FR" sz="1400" b="1" i="0" u="none" strike="noStrike" dirty="0" smtClean="0">
                        <a:effectLst/>
                        <a:latin typeface="Arial"/>
                      </a:endParaRPr>
                    </a:p>
                    <a:p>
                      <a:pPr algn="l" fontAlgn="ctr"/>
                      <a:endParaRPr lang="fr-FR" sz="1400" b="1" i="0" u="none" strike="noStrike" dirty="0" smtClean="0">
                        <a:effectLst/>
                        <a:latin typeface="Arial"/>
                      </a:endParaRPr>
                    </a:p>
                    <a:p>
                      <a:pPr algn="l" fontAlgn="ctr"/>
                      <a:endParaRPr lang="fr-FR" sz="1400" b="1" i="0" u="none" strike="noStrike" dirty="0" smtClean="0">
                        <a:effectLst/>
                        <a:latin typeface="Arial"/>
                      </a:endParaRPr>
                    </a:p>
                    <a:p>
                      <a:pPr algn="l" fontAlgn="ctr"/>
                      <a:endParaRPr lang="fr-FR" sz="1400" b="1" i="0" u="none" strike="noStrike" dirty="0" smtClean="0">
                        <a:effectLst/>
                        <a:latin typeface="Arial"/>
                      </a:endParaRPr>
                    </a:p>
                    <a:p>
                      <a:pPr algn="l" fontAlgn="ct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200" u="none" strike="noStrike" baseline="0" dirty="0" smtClean="0">
                          <a:effectLst/>
                        </a:rPr>
                        <a:t> </a:t>
                      </a:r>
                      <a:endParaRPr lang="fr-FR" sz="12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2</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775729">
                <a:tc vMerge="1">
                  <a:txBody>
                    <a:bodyPr/>
                    <a:lstStyle/>
                    <a:p>
                      <a:endParaRPr lang="fr-FR"/>
                    </a:p>
                  </a:txBody>
                  <a:tcPr/>
                </a:tc>
                <a:tc>
                  <a:txBody>
                    <a:bodyPr/>
                    <a:lstStyle/>
                    <a:p>
                      <a:pPr algn="l" fontAlgn="ct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fontAlgn="ctr">
                        <a:buFontTx/>
                        <a:buChar char="-"/>
                      </a:pP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2</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695288">
                <a:tc vMerge="1">
                  <a:txBody>
                    <a:bodyPr/>
                    <a:lstStyle/>
                    <a:p>
                      <a:endParaRPr lang="fr-FR"/>
                    </a:p>
                  </a:txBody>
                  <a:tcPr/>
                </a:tc>
                <a:tc>
                  <a:txBody>
                    <a:bodyPr/>
                    <a:lstStyle/>
                    <a:p>
                      <a:pPr algn="l" fontAlgn="ctr"/>
                      <a:r>
                        <a:rPr lang="fr-FR" sz="1400" u="none" strike="noStrike" dirty="0" smtClean="0">
                          <a:effectLst/>
                        </a:rPr>
                        <a:t> </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smtClean="0">
                          <a:solidFill>
                            <a:schemeClr val="accent6">
                              <a:lumMod val="50000"/>
                            </a:schemeClr>
                          </a:solidFill>
                          <a:effectLst/>
                        </a:rPr>
                        <a:t>3</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1817">
                <a:tc gridSpan="4">
                  <a:txBody>
                    <a:bodyPr/>
                    <a:lstStyle/>
                    <a:p>
                      <a:pPr algn="ctr" fontAlgn="ctr"/>
                      <a:r>
                        <a:rPr lang="fr-FR" sz="400" u="none" strike="noStrike" dirty="0">
                          <a:effectLst/>
                        </a:rPr>
                        <a:t> </a:t>
                      </a:r>
                      <a:endParaRPr lang="fr-FR" sz="4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r>
            </a:tbl>
          </a:graphicData>
        </a:graphic>
      </p:graphicFrame>
      <p:sp>
        <p:nvSpPr>
          <p:cNvPr id="2" name="ZoneTexte 1"/>
          <p:cNvSpPr txBox="1"/>
          <p:nvPr/>
        </p:nvSpPr>
        <p:spPr>
          <a:xfrm>
            <a:off x="0" y="0"/>
            <a:ext cx="8191500" cy="523220"/>
          </a:xfrm>
          <a:prstGeom prst="rect">
            <a:avLst/>
          </a:prstGeom>
          <a:noFill/>
        </p:spPr>
        <p:txBody>
          <a:bodyPr wrap="square" rtlCol="0">
            <a:spAutoFit/>
          </a:bodyPr>
          <a:lstStyle/>
          <a:p>
            <a:r>
              <a:rPr lang="fr-FR" sz="2800" dirty="0" smtClean="0">
                <a:solidFill>
                  <a:srgbClr val="0070C0"/>
                </a:solidFill>
                <a:latin typeface="+mj-lt"/>
              </a:rPr>
              <a:t>Les progressions de l’ET </a:t>
            </a:r>
            <a:r>
              <a:rPr lang="fr-FR" sz="2800" dirty="0" err="1" smtClean="0">
                <a:solidFill>
                  <a:srgbClr val="0070C0"/>
                </a:solidFill>
                <a:latin typeface="+mj-lt"/>
              </a:rPr>
              <a:t>et</a:t>
            </a:r>
            <a:r>
              <a:rPr lang="fr-FR" sz="2800" dirty="0" smtClean="0">
                <a:solidFill>
                  <a:srgbClr val="0070C0"/>
                </a:solidFill>
                <a:latin typeface="+mj-lt"/>
              </a:rPr>
              <a:t> de l’ITEC et leur relation.</a:t>
            </a:r>
            <a:endParaRPr lang="fr-FR" sz="2800" dirty="0">
              <a:solidFill>
                <a:srgbClr val="0070C0"/>
              </a:solidFill>
              <a:latin typeface="+mj-lt"/>
            </a:endParaRPr>
          </a:p>
        </p:txBody>
      </p:sp>
      <p:sp>
        <p:nvSpPr>
          <p:cNvPr id="6" name="Espace réservé du numéro de diapositive 5"/>
          <p:cNvSpPr>
            <a:spLocks noGrp="1"/>
          </p:cNvSpPr>
          <p:nvPr>
            <p:ph type="sldNum" sz="quarter" idx="12"/>
          </p:nvPr>
        </p:nvSpPr>
        <p:spPr/>
        <p:txBody>
          <a:bodyPr/>
          <a:lstStyle/>
          <a:p>
            <a:fld id="{E1C3DE35-BC40-463C-8D13-15410AE35EC3}" type="slidenum">
              <a:rPr lang="fr-FR" smtClean="0"/>
              <a:pPr/>
              <a:t>4</a:t>
            </a:fld>
            <a:endParaRPr lang="fr-FR" dirty="0"/>
          </a:p>
        </p:txBody>
      </p:sp>
      <p:grpSp>
        <p:nvGrpSpPr>
          <p:cNvPr id="17" name="Groupe 16"/>
          <p:cNvGrpSpPr/>
          <p:nvPr/>
        </p:nvGrpSpPr>
        <p:grpSpPr>
          <a:xfrm>
            <a:off x="4543425" y="1628800"/>
            <a:ext cx="4205039" cy="1323439"/>
            <a:chOff x="4543425" y="1628800"/>
            <a:chExt cx="4205039" cy="1323439"/>
          </a:xfrm>
        </p:grpSpPr>
        <p:sp>
          <p:nvSpPr>
            <p:cNvPr id="7" name="ZoneTexte 6"/>
            <p:cNvSpPr txBox="1"/>
            <p:nvPr/>
          </p:nvSpPr>
          <p:spPr>
            <a:xfrm>
              <a:off x="4543425" y="1697232"/>
              <a:ext cx="1512168" cy="646331"/>
            </a:xfrm>
            <a:prstGeom prst="rect">
              <a:avLst/>
            </a:prstGeom>
            <a:noFill/>
          </p:spPr>
          <p:txBody>
            <a:bodyPr wrap="square" rtlCol="0">
              <a:spAutoFit/>
            </a:bodyPr>
            <a:lstStyle/>
            <a:p>
              <a:pPr fontAlgn="ctr"/>
              <a:r>
                <a:rPr lang="fr-FR" b="1" dirty="0" smtClean="0"/>
                <a:t>1-les projets industriels</a:t>
              </a:r>
              <a:endParaRPr lang="fr-FR" b="1" dirty="0">
                <a:latin typeface="Arial"/>
              </a:endParaRPr>
            </a:p>
          </p:txBody>
        </p:sp>
        <p:sp>
          <p:nvSpPr>
            <p:cNvPr id="8" name="ZoneTexte 7"/>
            <p:cNvSpPr txBox="1"/>
            <p:nvPr/>
          </p:nvSpPr>
          <p:spPr>
            <a:xfrm>
              <a:off x="5940152" y="1628800"/>
              <a:ext cx="2808312" cy="1323439"/>
            </a:xfrm>
            <a:prstGeom prst="rect">
              <a:avLst/>
            </a:prstGeom>
            <a:noFill/>
          </p:spPr>
          <p:txBody>
            <a:bodyPr wrap="square" rtlCol="0">
              <a:spAutoFit/>
            </a:bodyPr>
            <a:lstStyle/>
            <a:p>
              <a:r>
                <a:rPr lang="fr-FR" sz="1600" b="1" dirty="0" smtClean="0">
                  <a:solidFill>
                    <a:schemeClr val="bg1">
                      <a:lumMod val="50000"/>
                    </a:schemeClr>
                  </a:solidFill>
                  <a:sym typeface="Wingdings"/>
                </a:rPr>
                <a:t></a:t>
              </a:r>
              <a:r>
                <a:rPr lang="fr-FR" sz="1600" b="1" dirty="0" smtClean="0">
                  <a:solidFill>
                    <a:schemeClr val="bg1">
                      <a:lumMod val="50000"/>
                    </a:schemeClr>
                  </a:solidFill>
                </a:rPr>
                <a:t> Présentation </a:t>
              </a:r>
              <a:r>
                <a:rPr lang="fr-FR" sz="1600" b="1" dirty="0">
                  <a:solidFill>
                    <a:schemeClr val="bg1">
                      <a:lumMod val="50000"/>
                    </a:schemeClr>
                  </a:solidFill>
                </a:rPr>
                <a:t>des finalités de la spécialité ITEC.</a:t>
              </a:r>
              <a:br>
                <a:rPr lang="fr-FR" sz="1600" b="1" dirty="0">
                  <a:solidFill>
                    <a:schemeClr val="bg1">
                      <a:lumMod val="50000"/>
                    </a:schemeClr>
                  </a:solidFill>
                </a:rPr>
              </a:br>
              <a:r>
                <a:rPr lang="fr-FR" sz="1600" b="1" dirty="0" smtClean="0">
                  <a:solidFill>
                    <a:schemeClr val="bg1">
                      <a:lumMod val="50000"/>
                    </a:schemeClr>
                  </a:solidFill>
                  <a:sym typeface="Wingdings"/>
                </a:rPr>
                <a:t> </a:t>
              </a:r>
              <a:r>
                <a:rPr lang="fr-FR" sz="1600" b="1" dirty="0" smtClean="0">
                  <a:solidFill>
                    <a:schemeClr val="bg1">
                      <a:lumMod val="50000"/>
                    </a:schemeClr>
                  </a:solidFill>
                </a:rPr>
                <a:t>Des </a:t>
              </a:r>
              <a:r>
                <a:rPr lang="fr-FR" sz="1600" b="1" dirty="0">
                  <a:solidFill>
                    <a:schemeClr val="bg1">
                      <a:lumMod val="50000"/>
                    </a:schemeClr>
                  </a:solidFill>
                </a:rPr>
                <a:t>exemples de projets industriels sur des produits innovants et éco </a:t>
              </a:r>
              <a:r>
                <a:rPr lang="fr-FR" sz="1600" b="1" dirty="0" smtClean="0">
                  <a:solidFill>
                    <a:schemeClr val="bg1">
                      <a:lumMod val="50000"/>
                    </a:schemeClr>
                  </a:solidFill>
                </a:rPr>
                <a:t>conçus</a:t>
              </a:r>
              <a:endParaRPr lang="fr-FR" sz="1600" b="1" dirty="0">
                <a:solidFill>
                  <a:schemeClr val="bg1">
                    <a:lumMod val="50000"/>
                  </a:schemeClr>
                </a:solidFill>
              </a:endParaRPr>
            </a:p>
          </p:txBody>
        </p:sp>
      </p:grpSp>
      <p:grpSp>
        <p:nvGrpSpPr>
          <p:cNvPr id="18" name="Groupe 17"/>
          <p:cNvGrpSpPr/>
          <p:nvPr/>
        </p:nvGrpSpPr>
        <p:grpSpPr>
          <a:xfrm>
            <a:off x="3185965" y="1412776"/>
            <a:ext cx="5491310" cy="3346752"/>
            <a:chOff x="3185965" y="1412776"/>
            <a:chExt cx="5491310" cy="3346752"/>
          </a:xfrm>
        </p:grpSpPr>
        <p:cxnSp>
          <p:nvCxnSpPr>
            <p:cNvPr id="22" name="Connecteur droit 21"/>
            <p:cNvCxnSpPr/>
            <p:nvPr/>
          </p:nvCxnSpPr>
          <p:spPr>
            <a:xfrm>
              <a:off x="3185965" y="1412776"/>
              <a:ext cx="1368127" cy="1892399"/>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4554092" y="3097535"/>
              <a:ext cx="1323578" cy="1661993"/>
            </a:xfrm>
            <a:prstGeom prst="rect">
              <a:avLst/>
            </a:prstGeom>
            <a:solidFill>
              <a:srgbClr val="90FAB1"/>
            </a:solidFill>
          </p:spPr>
          <p:txBody>
            <a:bodyPr wrap="square" lIns="0" tIns="0" rIns="0" bIns="0" rtlCol="0">
              <a:spAutoFit/>
            </a:bodyPr>
            <a:lstStyle/>
            <a:p>
              <a:pPr fontAlgn="ctr"/>
              <a:r>
                <a:rPr lang="fr-FR" b="1" dirty="0" smtClean="0"/>
                <a:t>2- les produits et leur impact sur l'</a:t>
              </a:r>
              <a:r>
                <a:rPr lang="fr-FR" b="1" dirty="0" err="1" smtClean="0"/>
                <a:t>environne-ment</a:t>
              </a:r>
              <a:endParaRPr lang="fr-FR" b="1" dirty="0">
                <a:latin typeface="Arial"/>
              </a:endParaRPr>
            </a:p>
          </p:txBody>
        </p:sp>
        <p:sp>
          <p:nvSpPr>
            <p:cNvPr id="11" name="ZoneTexte 10"/>
            <p:cNvSpPr txBox="1"/>
            <p:nvPr/>
          </p:nvSpPr>
          <p:spPr>
            <a:xfrm>
              <a:off x="6011919" y="3085168"/>
              <a:ext cx="2665356" cy="1138773"/>
            </a:xfrm>
            <a:prstGeom prst="rect">
              <a:avLst/>
            </a:prstGeom>
            <a:solidFill>
              <a:schemeClr val="bg1"/>
            </a:solidFill>
          </p:spPr>
          <p:txBody>
            <a:bodyPr wrap="square" lIns="0" tIns="0" rIns="0" bIns="0" rtlCol="0">
              <a:spAutoFit/>
            </a:bodyPr>
            <a:lstStyle/>
            <a:p>
              <a:pPr fontAlgn="ctr"/>
              <a:r>
                <a:rPr lang="fr-FR" sz="1600" b="1" dirty="0" smtClean="0">
                  <a:solidFill>
                    <a:schemeClr val="bg1">
                      <a:lumMod val="50000"/>
                    </a:schemeClr>
                  </a:solidFill>
                  <a:sym typeface="Wingdings"/>
                </a:rPr>
                <a:t> U</a:t>
              </a:r>
              <a:r>
                <a:rPr lang="fr-FR" sz="1600" b="1" dirty="0" smtClean="0">
                  <a:solidFill>
                    <a:schemeClr val="bg1">
                      <a:lumMod val="50000"/>
                    </a:schemeClr>
                  </a:solidFill>
                </a:rPr>
                <a:t>tilisation de </a:t>
              </a:r>
              <a:r>
                <a:rPr lang="fr-FR" sz="1600" b="1" dirty="0">
                  <a:solidFill>
                    <a:schemeClr val="bg1">
                      <a:lumMod val="50000"/>
                    </a:schemeClr>
                  </a:solidFill>
                </a:rPr>
                <a:t>progiciels tels que </a:t>
              </a:r>
              <a:r>
                <a:rPr lang="fr-FR" sz="1600" b="1" dirty="0" smtClean="0">
                  <a:solidFill>
                    <a:schemeClr val="bg1">
                      <a:lumMod val="50000"/>
                    </a:schemeClr>
                  </a:solidFill>
                </a:rPr>
                <a:t>: </a:t>
              </a:r>
              <a:endParaRPr lang="fr-FR" sz="1600" b="1" dirty="0">
                <a:solidFill>
                  <a:schemeClr val="bg1">
                    <a:lumMod val="50000"/>
                  </a:schemeClr>
                </a:solidFill>
              </a:endParaRPr>
            </a:p>
            <a:p>
              <a:pPr marL="285750" indent="-285750" fontAlgn="ctr">
                <a:buFont typeface="Courier New" pitchFamily="49" charset="0"/>
                <a:buChar char="o"/>
              </a:pPr>
              <a:r>
                <a:rPr lang="fr-FR" sz="1400" b="1" dirty="0">
                  <a:solidFill>
                    <a:schemeClr val="bg1">
                      <a:lumMod val="50000"/>
                    </a:schemeClr>
                  </a:solidFill>
                </a:rPr>
                <a:t>et Eco Audit sous CES EDU PACK</a:t>
              </a:r>
            </a:p>
            <a:p>
              <a:pPr marL="285750" indent="-285750" fontAlgn="ctr">
                <a:buFont typeface="Courier New" pitchFamily="49" charset="0"/>
                <a:buChar char="o"/>
              </a:pPr>
              <a:r>
                <a:rPr lang="fr-FR" sz="1400" b="1" dirty="0" err="1">
                  <a:solidFill>
                    <a:schemeClr val="bg1">
                      <a:lumMod val="50000"/>
                    </a:schemeClr>
                  </a:solidFill>
                </a:rPr>
                <a:t>Sustantability</a:t>
              </a:r>
              <a:r>
                <a:rPr lang="fr-FR" sz="1400" b="1" dirty="0">
                  <a:solidFill>
                    <a:schemeClr val="bg1">
                      <a:lumMod val="50000"/>
                    </a:schemeClr>
                  </a:solidFill>
                </a:rPr>
                <a:t> sous Solidworks </a:t>
              </a:r>
            </a:p>
            <a:p>
              <a:pPr marL="285750" indent="-285750" fontAlgn="ctr">
                <a:buFont typeface="Courier New" pitchFamily="49" charset="0"/>
                <a:buChar char="o"/>
              </a:pPr>
              <a:r>
                <a:rPr lang="fr-FR" sz="1400" b="1" dirty="0" smtClean="0">
                  <a:solidFill>
                    <a:schemeClr val="bg1">
                      <a:lumMod val="50000"/>
                    </a:schemeClr>
                  </a:solidFill>
                </a:rPr>
                <a:t>"</a:t>
              </a:r>
              <a:r>
                <a:rPr lang="fr-FR" sz="1400" b="1" dirty="0">
                  <a:solidFill>
                    <a:schemeClr val="bg1">
                      <a:lumMod val="50000"/>
                    </a:schemeClr>
                  </a:solidFill>
                </a:rPr>
                <a:t>Bilan Produit" de l'ADEME  </a:t>
              </a:r>
            </a:p>
          </p:txBody>
        </p:sp>
      </p:grpSp>
      <p:grpSp>
        <p:nvGrpSpPr>
          <p:cNvPr id="16" name="Groupe 15"/>
          <p:cNvGrpSpPr/>
          <p:nvPr/>
        </p:nvGrpSpPr>
        <p:grpSpPr>
          <a:xfrm>
            <a:off x="2774082" y="1878207"/>
            <a:ext cx="5974382" cy="4445039"/>
            <a:chOff x="2774082" y="1878207"/>
            <a:chExt cx="5974382" cy="4445039"/>
          </a:xfrm>
        </p:grpSpPr>
        <p:cxnSp>
          <p:nvCxnSpPr>
            <p:cNvPr id="23" name="Connecteur droit 22"/>
            <p:cNvCxnSpPr/>
            <p:nvPr/>
          </p:nvCxnSpPr>
          <p:spPr>
            <a:xfrm>
              <a:off x="2774082" y="1878207"/>
              <a:ext cx="1760960" cy="372249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4535042" y="4845918"/>
              <a:ext cx="1386059" cy="1384995"/>
            </a:xfrm>
            <a:prstGeom prst="rect">
              <a:avLst/>
            </a:prstGeom>
            <a:solidFill>
              <a:schemeClr val="bg2">
                <a:lumMod val="75000"/>
              </a:schemeClr>
            </a:solidFill>
          </p:spPr>
          <p:txBody>
            <a:bodyPr wrap="square" lIns="0" tIns="0" rIns="0" bIns="0" rtlCol="0">
              <a:spAutoFit/>
            </a:bodyPr>
            <a:lstStyle/>
            <a:p>
              <a:r>
                <a:rPr lang="fr-FR" b="1" dirty="0" smtClean="0"/>
                <a:t>3- les produits innovants et leur </a:t>
              </a:r>
              <a:r>
                <a:rPr lang="fr-FR" b="1" dirty="0" err="1" smtClean="0"/>
                <a:t>représenta-tion</a:t>
              </a:r>
              <a:endParaRPr lang="fr-FR" b="1" dirty="0"/>
            </a:p>
          </p:txBody>
        </p:sp>
        <p:sp>
          <p:nvSpPr>
            <p:cNvPr id="15" name="ZoneTexte 14"/>
            <p:cNvSpPr txBox="1"/>
            <p:nvPr/>
          </p:nvSpPr>
          <p:spPr>
            <a:xfrm>
              <a:off x="6011919" y="4845918"/>
              <a:ext cx="2736545" cy="1477328"/>
            </a:xfrm>
            <a:prstGeom prst="rect">
              <a:avLst/>
            </a:prstGeom>
            <a:noFill/>
          </p:spPr>
          <p:txBody>
            <a:bodyPr wrap="square" lIns="0" tIns="0" rIns="0" bIns="0" rtlCol="0">
              <a:spAutoFit/>
            </a:bodyPr>
            <a:lstStyle/>
            <a:p>
              <a:pPr fontAlgn="ctr"/>
              <a:r>
                <a:rPr lang="fr-FR" sz="1600" b="1" dirty="0" smtClean="0">
                  <a:solidFill>
                    <a:schemeClr val="bg1">
                      <a:lumMod val="50000"/>
                    </a:schemeClr>
                  </a:solidFill>
                  <a:sym typeface="Wingdings"/>
                </a:rPr>
                <a:t> Les </a:t>
              </a:r>
              <a:r>
                <a:rPr lang="fr-FR" sz="1600" b="1" dirty="0" smtClean="0">
                  <a:solidFill>
                    <a:schemeClr val="bg1">
                      <a:lumMod val="50000"/>
                    </a:schemeClr>
                  </a:solidFill>
                </a:rPr>
                <a:t>outils </a:t>
              </a:r>
              <a:r>
                <a:rPr lang="fr-FR" sz="1600" b="1" dirty="0">
                  <a:solidFill>
                    <a:schemeClr val="bg1">
                      <a:lumMod val="50000"/>
                    </a:schemeClr>
                  </a:solidFill>
                </a:rPr>
                <a:t>de représentation (croquis, DAO</a:t>
              </a:r>
              <a:r>
                <a:rPr lang="fr-FR" sz="1600" b="1" dirty="0" smtClean="0">
                  <a:solidFill>
                    <a:schemeClr val="bg1">
                      <a:lumMod val="50000"/>
                    </a:schemeClr>
                  </a:solidFill>
                </a:rPr>
                <a:t>) </a:t>
              </a:r>
            </a:p>
            <a:p>
              <a:pPr fontAlgn="ctr"/>
              <a:r>
                <a:rPr lang="fr-FR" sz="1600" b="1" dirty="0">
                  <a:solidFill>
                    <a:schemeClr val="bg1">
                      <a:lumMod val="50000"/>
                    </a:schemeClr>
                  </a:solidFill>
                </a:rPr>
                <a:t/>
              </a:r>
              <a:br>
                <a:rPr lang="fr-FR" sz="1600" b="1" dirty="0">
                  <a:solidFill>
                    <a:schemeClr val="bg1">
                      <a:lumMod val="50000"/>
                    </a:schemeClr>
                  </a:solidFill>
                </a:rPr>
              </a:br>
              <a:r>
                <a:rPr lang="fr-FR" sz="1600" b="1" dirty="0" smtClean="0">
                  <a:solidFill>
                    <a:schemeClr val="bg1">
                      <a:lumMod val="50000"/>
                    </a:schemeClr>
                  </a:solidFill>
                  <a:sym typeface="Wingdings"/>
                </a:rPr>
                <a:t></a:t>
              </a:r>
              <a:r>
                <a:rPr lang="fr-FR" sz="1600" b="1" dirty="0" smtClean="0">
                  <a:solidFill>
                    <a:schemeClr val="bg1">
                      <a:lumMod val="50000"/>
                    </a:schemeClr>
                  </a:solidFill>
                </a:rPr>
                <a:t>Notion </a:t>
              </a:r>
              <a:r>
                <a:rPr lang="fr-FR" sz="1600" b="1" dirty="0">
                  <a:solidFill>
                    <a:schemeClr val="bg1">
                      <a:lumMod val="50000"/>
                    </a:schemeClr>
                  </a:solidFill>
                </a:rPr>
                <a:t>de </a:t>
              </a:r>
              <a:r>
                <a:rPr lang="fr-FR" sz="1600" b="1" dirty="0" smtClean="0">
                  <a:solidFill>
                    <a:schemeClr val="bg1">
                      <a:lumMod val="50000"/>
                    </a:schemeClr>
                  </a:solidFill>
                </a:rPr>
                <a:t>design </a:t>
              </a:r>
              <a:r>
                <a:rPr lang="fr-FR" sz="1600" b="1" dirty="0">
                  <a:solidFill>
                    <a:schemeClr val="bg1">
                      <a:lumMod val="50000"/>
                    </a:schemeClr>
                  </a:solidFill>
                </a:rPr>
                <a:t>produit (découverte des  démarches du Designer</a:t>
              </a:r>
              <a:r>
                <a:rPr lang="fr-FR" sz="1600" b="1" dirty="0" smtClean="0">
                  <a:solidFill>
                    <a:schemeClr val="bg1">
                      <a:lumMod val="50000"/>
                    </a:schemeClr>
                  </a:solidFill>
                </a:rPr>
                <a:t>)</a:t>
              </a:r>
              <a:endParaRPr lang="fr-FR" sz="1600" dirty="0">
                <a:solidFill>
                  <a:schemeClr val="bg1">
                    <a:lumMod val="50000"/>
                  </a:schemeClr>
                </a:solidFill>
              </a:endParaRPr>
            </a:p>
          </p:txBody>
        </p:sp>
      </p:grpSp>
    </p:spTree>
    <p:extLst>
      <p:ext uri="{BB962C8B-B14F-4D97-AF65-F5344CB8AC3E}">
        <p14:creationId xmlns:p14="http://schemas.microsoft.com/office/powerpoint/2010/main" val="292090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40</a:t>
            </a:fld>
            <a:endParaRPr lang="fr-FR" dirty="0"/>
          </a:p>
        </p:txBody>
      </p:sp>
      <p:sp>
        <p:nvSpPr>
          <p:cNvPr id="4" name="Titre 3"/>
          <p:cNvSpPr>
            <a:spLocks noGrp="1"/>
          </p:cNvSpPr>
          <p:nvPr>
            <p:ph type="title"/>
          </p:nvPr>
        </p:nvSpPr>
        <p:spPr>
          <a:xfrm>
            <a:off x="484094" y="1573270"/>
            <a:ext cx="8229600" cy="926976"/>
          </a:xfrm>
        </p:spPr>
        <p:txBody>
          <a:bodyPr>
            <a:normAutofit/>
          </a:bodyPr>
          <a:lstStyle/>
          <a:p>
            <a:r>
              <a:rPr lang="fr-FR" sz="5400" dirty="0" smtClean="0"/>
              <a:t>Fin</a:t>
            </a:r>
            <a:endParaRPr lang="fr-FR" sz="5400" dirty="0"/>
          </a:p>
        </p:txBody>
      </p:sp>
    </p:spTree>
    <p:extLst>
      <p:ext uri="{BB962C8B-B14F-4D97-AF65-F5344CB8AC3E}">
        <p14:creationId xmlns:p14="http://schemas.microsoft.com/office/powerpoint/2010/main" val="32797860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41</a:t>
            </a:fld>
            <a:endParaRPr lang="fr-FR" dirty="0"/>
          </a:p>
        </p:txBody>
      </p:sp>
      <p:sp>
        <p:nvSpPr>
          <p:cNvPr id="4" name="Titre 3"/>
          <p:cNvSpPr>
            <a:spLocks noGrp="1"/>
          </p:cNvSpPr>
          <p:nvPr>
            <p:ph type="title"/>
          </p:nvPr>
        </p:nvSpPr>
        <p:spPr>
          <a:xfrm>
            <a:off x="2877669" y="134471"/>
            <a:ext cx="3039035" cy="981672"/>
          </a:xfrm>
        </p:spPr>
        <p:txBody>
          <a:bodyPr>
            <a:noAutofit/>
          </a:bodyPr>
          <a:lstStyle/>
          <a:p>
            <a:r>
              <a:rPr lang="fr-FR" sz="6600" i="1" dirty="0" smtClean="0">
                <a:solidFill>
                  <a:schemeClr val="tx1">
                    <a:lumMod val="50000"/>
                    <a:lumOff val="50000"/>
                  </a:schemeClr>
                </a:solidFill>
              </a:rPr>
              <a:t>Annexes</a:t>
            </a:r>
            <a:endParaRPr lang="fr-FR" sz="6600" i="1" dirty="0">
              <a:solidFill>
                <a:schemeClr val="tx1">
                  <a:lumMod val="50000"/>
                  <a:lumOff val="50000"/>
                </a:schemeClr>
              </a:solidFill>
            </a:endParaRPr>
          </a:p>
        </p:txBody>
      </p:sp>
    </p:spTree>
    <p:extLst>
      <p:ext uri="{BB962C8B-B14F-4D97-AF65-F5344CB8AC3E}">
        <p14:creationId xmlns:p14="http://schemas.microsoft.com/office/powerpoint/2010/main" val="1497406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42</a:t>
            </a:fld>
            <a:endParaRPr lang="fr-FR" dirty="0"/>
          </a:p>
        </p:txBody>
      </p:sp>
      <p:sp>
        <p:nvSpPr>
          <p:cNvPr id="5" name="Titre 1"/>
          <p:cNvSpPr>
            <a:spLocks noGrp="1"/>
          </p:cNvSpPr>
          <p:nvPr>
            <p:ph type="title"/>
          </p:nvPr>
        </p:nvSpPr>
        <p:spPr>
          <a:xfrm>
            <a:off x="953801" y="1472666"/>
            <a:ext cx="7304675" cy="926976"/>
          </a:xfrm>
        </p:spPr>
        <p:txBody>
          <a:bodyPr>
            <a:normAutofit fontScale="90000"/>
          </a:bodyPr>
          <a:lstStyle/>
          <a:p>
            <a:r>
              <a:rPr lang="fr-FR" sz="4000" dirty="0" smtClean="0">
                <a:solidFill>
                  <a:srgbClr val="0070C0"/>
                </a:solidFill>
                <a:effectLst>
                  <a:outerShdw blurRad="38100" dist="38100" dir="2700000" algn="tl">
                    <a:srgbClr val="000000">
                      <a:alpha val="43137"/>
                    </a:srgbClr>
                  </a:outerShdw>
                </a:effectLst>
              </a:rPr>
              <a:t>Proposition de progression en terminale, spécialité ITEC</a:t>
            </a:r>
            <a:endParaRPr lang="fr-FR" sz="400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172804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2676278757"/>
              </p:ext>
            </p:extLst>
          </p:nvPr>
        </p:nvGraphicFramePr>
        <p:xfrm>
          <a:off x="179512" y="116632"/>
          <a:ext cx="4320480" cy="6670467"/>
        </p:xfrm>
        <a:graphic>
          <a:graphicData uri="http://schemas.openxmlformats.org/drawingml/2006/table">
            <a:tbl>
              <a:tblPr>
                <a:tableStyleId>{5C22544A-7EE6-4342-B048-85BDC9FD1C3A}</a:tableStyleId>
              </a:tblPr>
              <a:tblGrid>
                <a:gridCol w="504056"/>
                <a:gridCol w="432048"/>
                <a:gridCol w="2880320"/>
                <a:gridCol w="504056"/>
              </a:tblGrid>
              <a:tr h="210537">
                <a:tc>
                  <a:txBody>
                    <a:bodyPr/>
                    <a:lstStyle/>
                    <a:p>
                      <a:pPr algn="ctr" fontAlgn="ctr"/>
                      <a:endParaRPr lang="fr-FR" sz="5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500" b="0" i="0" u="none" strike="noStrike" dirty="0" smtClean="0">
                          <a:effectLst/>
                          <a:latin typeface="Arial"/>
                        </a:rPr>
                        <a:t>Période</a:t>
                      </a:r>
                      <a:endParaRPr lang="fr-FR" sz="5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100" b="0" i="0" u="none" strike="noStrike" dirty="0" smtClean="0">
                          <a:effectLst/>
                          <a:latin typeface="Arial"/>
                        </a:rPr>
                        <a:t>Séquences</a:t>
                      </a:r>
                      <a:endParaRPr lang="fr-FR" sz="11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fr-FR" sz="500" b="0" i="0" u="none" strike="noStrike" dirty="0" smtClean="0">
                          <a:effectLst/>
                          <a:latin typeface="Arial"/>
                        </a:rPr>
                        <a:t>Nb </a:t>
                      </a:r>
                      <a:r>
                        <a:rPr lang="fr-FR" sz="500" b="0" i="0" u="none" strike="noStrike" dirty="0" err="1" smtClean="0">
                          <a:effectLst/>
                          <a:latin typeface="Arial"/>
                        </a:rPr>
                        <a:t>sem</a:t>
                      </a:r>
                      <a:endParaRPr lang="fr-FR" sz="5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0537">
                <a:tc rowSpan="15">
                  <a:txBody>
                    <a:bodyPr/>
                    <a:lstStyle/>
                    <a:p>
                      <a:pPr algn="ctr" fontAlgn="ctr"/>
                      <a:r>
                        <a:rPr lang="fr-FR" sz="2400" b="1" u="none" strike="noStrike" dirty="0" smtClean="0">
                          <a:effectLst/>
                        </a:rPr>
                        <a:t>TERMINALE - </a:t>
                      </a:r>
                      <a:r>
                        <a:rPr lang="fr-FR" sz="2400" b="0" u="none" strike="noStrike" dirty="0" smtClean="0">
                          <a:effectLst/>
                        </a:rPr>
                        <a:t>Enseignement transversal</a:t>
                      </a:r>
                      <a:endParaRPr lang="fr-FR" sz="24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algn="ctr" fontAlgn="ctr"/>
                      <a:r>
                        <a:rPr lang="fr-FR" sz="1100" u="none" strike="noStrike" dirty="0">
                          <a:effectLst/>
                        </a:rPr>
                        <a:t>P1</a:t>
                      </a:r>
                      <a:endParaRPr lang="fr-FR" sz="11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a:effectLst/>
                        </a:rPr>
                        <a:t>T1- Traitement de l'information</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fr-FR" sz="1400" u="none" strike="noStrike" dirty="0">
                          <a:effectLst/>
                        </a:rPr>
                        <a:t>3</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5042">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T2- Dimensionnement des structures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fontAlgn="t"/>
                      <a:r>
                        <a:rPr lang="fr-FR" sz="1400" u="none" strike="noStrike" dirty="0" smtClean="0">
                          <a:effectLst/>
                        </a:rPr>
                        <a:t>3</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157">
                <a:tc vMerge="1">
                  <a:txBody>
                    <a:bodyPr/>
                    <a:lstStyle/>
                    <a:p>
                      <a:endParaRPr lang="fr-FR"/>
                    </a:p>
                  </a:txBody>
                  <a:tcPr/>
                </a:tc>
                <a:tc>
                  <a:txBody>
                    <a:bodyPr/>
                    <a:lstStyle/>
                    <a:p>
                      <a:pPr algn="ctr" fontAlgn="ctr"/>
                      <a:r>
                        <a:rPr lang="fr-FR" sz="600" u="none" strike="noStrike" dirty="0">
                          <a:effectLst/>
                        </a:rPr>
                        <a:t> </a:t>
                      </a:r>
                      <a:endParaRPr lang="fr-FR" sz="6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800" u="none" strike="noStrike" dirty="0">
                          <a:effectLst/>
                        </a:rPr>
                        <a:t> </a:t>
                      </a:r>
                      <a:endParaRPr lang="fr-FR" sz="8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t"/>
                      <a:r>
                        <a:rPr lang="fr-FR" sz="800" u="none" strike="noStrike" dirty="0">
                          <a:effectLst/>
                        </a:rPr>
                        <a:t> </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515360">
                <a:tc vMerge="1">
                  <a:txBody>
                    <a:bodyPr/>
                    <a:lstStyle/>
                    <a:p>
                      <a:endParaRPr lang="fr-FR"/>
                    </a:p>
                  </a:txBody>
                  <a:tcPr/>
                </a:tc>
                <a:tc rowSpan="3">
                  <a:txBody>
                    <a:bodyPr/>
                    <a:lstStyle/>
                    <a:p>
                      <a:pPr algn="ctr" fontAlgn="ctr"/>
                      <a:r>
                        <a:rPr lang="fr-FR" sz="1100" u="none" strike="noStrike" dirty="0">
                          <a:effectLst/>
                        </a:rPr>
                        <a:t>P2</a:t>
                      </a:r>
                      <a:endParaRPr lang="fr-FR" sz="11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a:effectLst/>
                        </a:rPr>
                        <a:t>T3-  Solutions constructives et comportement des structures dans l'habitat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5360">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T4-Solutions constructives et comportement de l'énergie 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216">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T5-Gestion de l'information 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8565">
                <a:tc vMerge="1">
                  <a:txBody>
                    <a:bodyPr/>
                    <a:lstStyle/>
                    <a:p>
                      <a:endParaRPr lang="fr-FR"/>
                    </a:p>
                  </a:txBody>
                  <a:tcPr/>
                </a:tc>
                <a:tc>
                  <a:txBody>
                    <a:bodyPr/>
                    <a:lstStyle/>
                    <a:p>
                      <a:pPr algn="ctr" fontAlgn="ctr"/>
                      <a:r>
                        <a:rPr lang="fr-FR" sz="600" u="none" strike="noStrike" dirty="0">
                          <a:effectLst/>
                        </a:rPr>
                        <a:t> </a:t>
                      </a:r>
                      <a:endParaRPr lang="fr-FR" sz="6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800" u="none" strike="noStrike" dirty="0">
                          <a:effectLst/>
                        </a:rPr>
                        <a:t> </a:t>
                      </a:r>
                      <a:endParaRPr lang="fr-FR" sz="8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b"/>
                      <a:r>
                        <a:rPr lang="fr-FR" sz="800" u="none" strike="noStrike" dirty="0">
                          <a:effectLst/>
                        </a:rPr>
                        <a:t> </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515360">
                <a:tc vMerge="1">
                  <a:txBody>
                    <a:bodyPr/>
                    <a:lstStyle/>
                    <a:p>
                      <a:endParaRPr lang="fr-FR"/>
                    </a:p>
                  </a:txBody>
                  <a:tcPr/>
                </a:tc>
                <a:tc rowSpan="2">
                  <a:txBody>
                    <a:bodyPr/>
                    <a:lstStyle/>
                    <a:p>
                      <a:pPr algn="ctr" fontAlgn="ctr"/>
                      <a:r>
                        <a:rPr lang="fr-FR" sz="1100" u="none" strike="noStrike" dirty="0">
                          <a:effectLst/>
                        </a:rPr>
                        <a:t>P3</a:t>
                      </a:r>
                      <a:endParaRPr lang="fr-FR" sz="11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a:effectLst/>
                        </a:rPr>
                        <a:t>T6- Eco conception, éco construction et choix des matériaux</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3</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5360">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T7-  Performances et pilotage des systèmes </a:t>
                      </a:r>
                      <a:r>
                        <a:rPr lang="fr-FR" sz="1400" u="none" strike="noStrike" dirty="0" smtClean="0">
                          <a:effectLst/>
                        </a:rPr>
                        <a:t>multi sources.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4</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8053">
                <a:tc vMerge="1">
                  <a:txBody>
                    <a:bodyPr/>
                    <a:lstStyle/>
                    <a:p>
                      <a:endParaRPr lang="fr-FR"/>
                    </a:p>
                  </a:txBody>
                  <a:tcPr/>
                </a:tc>
                <a:tc>
                  <a:txBody>
                    <a:bodyPr/>
                    <a:lstStyle/>
                    <a:p>
                      <a:pPr algn="ctr" fontAlgn="ctr"/>
                      <a:r>
                        <a:rPr lang="fr-FR" sz="700" u="none" strike="noStrike" dirty="0">
                          <a:effectLst/>
                        </a:rPr>
                        <a:t> </a:t>
                      </a:r>
                      <a:endParaRPr lang="fr-FR" sz="7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900" u="none" strike="noStrike" dirty="0">
                          <a:effectLst/>
                        </a:rPr>
                        <a:t> </a:t>
                      </a:r>
                      <a:endParaRPr lang="fr-FR" sz="9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b"/>
                      <a:r>
                        <a:rPr lang="fr-FR" sz="900" u="none" strike="noStrike" dirty="0">
                          <a:effectLst/>
                        </a:rPr>
                        <a:t> </a:t>
                      </a:r>
                      <a:endParaRPr lang="fr-FR" sz="9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721504">
                <a:tc vMerge="1">
                  <a:txBody>
                    <a:bodyPr/>
                    <a:lstStyle/>
                    <a:p>
                      <a:endParaRPr lang="fr-FR"/>
                    </a:p>
                  </a:txBody>
                  <a:tcPr/>
                </a:tc>
                <a:tc rowSpan="3">
                  <a:txBody>
                    <a:bodyPr/>
                    <a:lstStyle/>
                    <a:p>
                      <a:pPr algn="ctr" fontAlgn="ctr"/>
                      <a:r>
                        <a:rPr lang="fr-FR" sz="1100" u="none" strike="noStrike" dirty="0">
                          <a:effectLst/>
                        </a:rPr>
                        <a:t>P4</a:t>
                      </a:r>
                      <a:endParaRPr lang="fr-FR" sz="11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a:effectLst/>
                        </a:rPr>
                        <a:t>T8-  Solutions constructives et comportement des structures dans les systèmes 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8824">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T9-Solutions constructives et comportement de l'énergie dans les Systèmes </a:t>
                      </a:r>
                      <a:r>
                        <a:rPr lang="fr-FR" sz="1400" u="none" strike="noStrike" dirty="0" smtClean="0">
                          <a:effectLst/>
                        </a:rPr>
                        <a:t>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5360">
                <a:tc vMerge="1">
                  <a:txBody>
                    <a:bodyPr/>
                    <a:lstStyle/>
                    <a:p>
                      <a:endParaRPr lang="fr-FR"/>
                    </a:p>
                  </a:txBody>
                  <a:tcPr/>
                </a:tc>
                <a:tc vMerge="1">
                  <a:txBody>
                    <a:bodyPr/>
                    <a:lstStyle/>
                    <a:p>
                      <a:endParaRPr lang="fr-FR"/>
                    </a:p>
                  </a:txBody>
                  <a:tcPr/>
                </a:tc>
                <a:tc>
                  <a:txBody>
                    <a:bodyPr/>
                    <a:lstStyle/>
                    <a:p>
                      <a:pPr algn="l" fontAlgn="ctr"/>
                      <a:r>
                        <a:rPr lang="fr-FR" sz="1400" u="none" strike="noStrike" dirty="0">
                          <a:effectLst/>
                        </a:rPr>
                        <a:t>T10- La commande temporelle des systèmes mécatroniques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2</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3437">
                <a:tc vMerge="1">
                  <a:txBody>
                    <a:bodyPr/>
                    <a:lstStyle/>
                    <a:p>
                      <a:endParaRPr lang="fr-FR"/>
                    </a:p>
                  </a:txBody>
                  <a:tcPr/>
                </a:tc>
                <a:tc>
                  <a:txBody>
                    <a:bodyPr/>
                    <a:lstStyle/>
                    <a:p>
                      <a:pPr algn="l" fontAlgn="b"/>
                      <a:r>
                        <a:rPr lang="fr-FR" sz="700" u="none" strike="noStrike" dirty="0">
                          <a:effectLst/>
                        </a:rPr>
                        <a:t> </a:t>
                      </a:r>
                      <a:endParaRPr lang="fr-FR" sz="70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900" u="none" strike="noStrike" dirty="0">
                          <a:effectLst/>
                        </a:rPr>
                        <a:t> </a:t>
                      </a:r>
                      <a:endParaRPr lang="fr-FR" sz="9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b"/>
                      <a:r>
                        <a:rPr lang="fr-FR" sz="900" u="none" strike="noStrike" dirty="0">
                          <a:effectLst/>
                        </a:rPr>
                        <a:t> </a:t>
                      </a:r>
                      <a:endParaRPr lang="fr-FR" sz="9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12288">
                <a:tc vMerge="1">
                  <a:txBody>
                    <a:bodyPr/>
                    <a:lstStyle/>
                    <a:p>
                      <a:endParaRPr lang="fr-FR"/>
                    </a:p>
                  </a:txBody>
                  <a:tcPr/>
                </a:tc>
                <a:tc>
                  <a:txBody>
                    <a:bodyPr/>
                    <a:lstStyle/>
                    <a:p>
                      <a:pPr algn="r" fontAlgn="ctr"/>
                      <a:r>
                        <a:rPr lang="fr-FR" sz="1100" u="none" strike="noStrike" dirty="0">
                          <a:effectLst/>
                        </a:rPr>
                        <a:t>P5</a:t>
                      </a:r>
                      <a:endParaRPr lang="fr-FR" sz="11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fr-FR" sz="1400" u="none" strike="noStrike" dirty="0">
                          <a:effectLst/>
                        </a:rPr>
                        <a:t>T11- Modélisation et comportement des systèmes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1400" u="none" strike="noStrike" dirty="0">
                          <a:effectLst/>
                        </a:rPr>
                        <a:t>6</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7590">
                <a:tc>
                  <a:txBody>
                    <a:bodyPr/>
                    <a:lstStyle/>
                    <a:p>
                      <a:pPr algn="l" fontAlgn="ctr"/>
                      <a:r>
                        <a:rPr lang="fr-FR" sz="500" u="none" strike="noStrike" dirty="0">
                          <a:effectLst/>
                        </a:rPr>
                        <a:t> </a:t>
                      </a:r>
                      <a:endParaRPr lang="fr-FR" sz="50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500" u="none" strike="noStrike" dirty="0">
                          <a:effectLst/>
                        </a:rPr>
                        <a:t> </a:t>
                      </a:r>
                      <a:endParaRPr lang="fr-FR" sz="50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500" u="none" strike="noStrike" dirty="0">
                          <a:effectLst/>
                        </a:rPr>
                        <a:t> </a:t>
                      </a:r>
                      <a:endParaRPr lang="fr-FR" sz="50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400" u="none" strike="noStrike" dirty="0">
                          <a:effectLst/>
                        </a:rPr>
                        <a:t>30</a:t>
                      </a:r>
                      <a:endParaRPr lang="fr-FR" sz="1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2" name="Tableau 1"/>
          <p:cNvGraphicFramePr>
            <a:graphicFrameLocks noGrp="1"/>
          </p:cNvGraphicFramePr>
          <p:nvPr>
            <p:extLst>
              <p:ext uri="{D42A27DB-BD31-4B8C-83A1-F6EECF244321}">
                <p14:modId xmlns:p14="http://schemas.microsoft.com/office/powerpoint/2010/main" val="3147102616"/>
              </p:ext>
            </p:extLst>
          </p:nvPr>
        </p:nvGraphicFramePr>
        <p:xfrm>
          <a:off x="4571456" y="770021"/>
          <a:ext cx="3850649" cy="5711003"/>
        </p:xfrm>
        <a:graphic>
          <a:graphicData uri="http://schemas.openxmlformats.org/drawingml/2006/table">
            <a:tbl>
              <a:tblPr>
                <a:tableStyleId>{5C22544A-7EE6-4342-B048-85BDC9FD1C3A}</a:tableStyleId>
              </a:tblPr>
              <a:tblGrid>
                <a:gridCol w="489538"/>
                <a:gridCol w="258858"/>
                <a:gridCol w="2667466"/>
                <a:gridCol w="434787"/>
              </a:tblGrid>
              <a:tr h="622462">
                <a:tc>
                  <a:txBody>
                    <a:bodyPr/>
                    <a:lstStyle/>
                    <a:p>
                      <a:pPr algn="ctr" fontAlgn="ctr"/>
                      <a:endParaRPr lang="fr-FR" sz="32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ctr" fontAlgn="ctr"/>
                      <a:r>
                        <a:rPr lang="fr-FR" sz="1050" b="0" i="0" u="none" strike="noStrike" dirty="0" smtClean="0">
                          <a:effectLst/>
                          <a:latin typeface="Arial"/>
                        </a:rPr>
                        <a:t>Période</a:t>
                      </a:r>
                      <a:endParaRPr lang="fr-FR" sz="105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i="0" u="none" strike="noStrike" dirty="0" smtClean="0">
                          <a:effectLst/>
                          <a:latin typeface="Arial"/>
                        </a:rPr>
                        <a:t>Séquence</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Nb </a:t>
                      </a:r>
                      <a:r>
                        <a:rPr lang="fr-FR" sz="1400" b="1" i="0" u="none" strike="noStrike" dirty="0" err="1" smtClean="0">
                          <a:effectLst/>
                          <a:latin typeface="Arial"/>
                        </a:rPr>
                        <a:t>sem</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662548">
                <a:tc rowSpan="11">
                  <a:txBody>
                    <a:bodyPr/>
                    <a:lstStyle/>
                    <a:p>
                      <a:pPr algn="ctr" fontAlgn="ctr"/>
                      <a:r>
                        <a:rPr lang="fr-FR" sz="3200" u="none" strike="noStrike" dirty="0" smtClean="0">
                          <a:effectLst/>
                        </a:rPr>
                        <a:t>TERMINALE  ITEC</a:t>
                      </a:r>
                      <a:endParaRPr lang="fr-FR" sz="32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rowSpan="2">
                  <a:txBody>
                    <a:bodyPr/>
                    <a:lstStyle/>
                    <a:p>
                      <a:pPr algn="ctr" fontAlgn="ctr"/>
                      <a:r>
                        <a:rPr lang="fr-FR" sz="2000" u="none" strike="noStrike">
                          <a:effectLst/>
                        </a:rPr>
                        <a:t>P1</a:t>
                      </a:r>
                      <a:endParaRPr lang="fr-FR" sz="2000" b="0" i="0" u="none" strike="noStrike">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u="none" strike="noStrike" dirty="0" smtClean="0">
                          <a:effectLst/>
                        </a:rPr>
                        <a:t>T1- Comportement  des mécanismes, aspect statique (deuxième partie)</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4</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746955">
                <a:tc vMerge="1">
                  <a:txBody>
                    <a:bodyPr/>
                    <a:lstStyle/>
                    <a:p>
                      <a:endParaRPr lang="fr-FR"/>
                    </a:p>
                  </a:txBody>
                  <a:tcPr/>
                </a:tc>
                <a:tc vMerge="1">
                  <a:txBody>
                    <a:bodyPr/>
                    <a:lstStyle/>
                    <a:p>
                      <a:endParaRPr lang="fr-FR"/>
                    </a:p>
                  </a:txBody>
                  <a:tcPr/>
                </a:tc>
                <a:tc>
                  <a:txBody>
                    <a:bodyPr/>
                    <a:lstStyle/>
                    <a:p>
                      <a:pPr algn="l" fontAlgn="ctr"/>
                      <a:r>
                        <a:rPr lang="fr-FR" sz="1400" b="1" u="none" strike="noStrike" dirty="0" smtClean="0">
                          <a:effectLst/>
                        </a:rPr>
                        <a:t>T2- Comportement  des mécanismes, aspect cinématique (troisième partie)</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3</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57749">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ctr"/>
                      <a:r>
                        <a:rPr lang="fr-FR" sz="1000" b="1" u="none" strike="noStrike" dirty="0" smtClean="0">
                          <a:effectLst/>
                        </a:rPr>
                        <a:t> </a:t>
                      </a: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662548">
                <a:tc vMerge="1">
                  <a:txBody>
                    <a:bodyPr/>
                    <a:lstStyle/>
                    <a:p>
                      <a:endParaRPr lang="fr-FR"/>
                    </a:p>
                  </a:txBody>
                  <a:tcPr/>
                </a:tc>
                <a:tc rowSpan="2">
                  <a:txBody>
                    <a:bodyPr/>
                    <a:lstStyle/>
                    <a:p>
                      <a:pPr algn="ctr" fontAlgn="ctr"/>
                      <a:r>
                        <a:rPr lang="fr-FR" sz="2000" u="none" strike="noStrike">
                          <a:effectLst/>
                        </a:rPr>
                        <a:t>P2</a:t>
                      </a:r>
                      <a:endParaRPr lang="fr-FR" sz="2000" b="0" i="0" u="none" strike="noStrike">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u="none" strike="noStrike" dirty="0" smtClean="0">
                          <a:effectLst/>
                        </a:rPr>
                        <a:t>T3-  Comportement  des mécanismes,  résistance des matériaux</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fontAlgn="ctr"/>
                      <a:r>
                        <a:rPr lang="fr-FR" sz="1400" b="1" i="0" u="none" strike="noStrike" dirty="0" smtClean="0">
                          <a:effectLst/>
                          <a:latin typeface="Arial"/>
                        </a:rPr>
                        <a:t>4</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441698">
                <a:tc vMerge="1">
                  <a:txBody>
                    <a:bodyPr/>
                    <a:lstStyle/>
                    <a:p>
                      <a:endParaRPr lang="fr-FR"/>
                    </a:p>
                  </a:txBody>
                  <a:tcPr/>
                </a:tc>
                <a:tc vMerge="1">
                  <a:txBody>
                    <a:bodyPr/>
                    <a:lstStyle/>
                    <a:p>
                      <a:endParaRPr lang="fr-FR"/>
                    </a:p>
                  </a:txBody>
                  <a:tcPr/>
                </a:tc>
                <a:tc>
                  <a:txBody>
                    <a:bodyPr/>
                    <a:lstStyle/>
                    <a:p>
                      <a:pPr algn="l" fontAlgn="ctr"/>
                      <a:r>
                        <a:rPr lang="fr-FR" sz="1400" b="1" u="none" strike="noStrike" dirty="0" smtClean="0">
                          <a:effectLst/>
                        </a:rPr>
                        <a:t>T4- L'optimisation des produits industriels</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2</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57749">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ctr"/>
                      <a:r>
                        <a:rPr lang="fr-FR" sz="1000" b="1" u="none" strike="noStrike" dirty="0" smtClean="0">
                          <a:effectLst/>
                        </a:rPr>
                        <a:t> </a:t>
                      </a: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427272">
                <a:tc vMerge="1">
                  <a:txBody>
                    <a:bodyPr/>
                    <a:lstStyle/>
                    <a:p>
                      <a:endParaRPr lang="fr-FR"/>
                    </a:p>
                  </a:txBody>
                  <a:tcPr/>
                </a:tc>
                <a:tc>
                  <a:txBody>
                    <a:bodyPr/>
                    <a:lstStyle/>
                    <a:p>
                      <a:pPr algn="ctr" fontAlgn="ctr"/>
                      <a:r>
                        <a:rPr lang="fr-FR" sz="2000" u="none" strike="noStrike" dirty="0">
                          <a:effectLst/>
                        </a:rPr>
                        <a:t>P3</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u="none" strike="noStrike" dirty="0" smtClean="0">
                          <a:effectLst/>
                        </a:rPr>
                        <a:t>T5- Le projet technologique</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7</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57749">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ctr"/>
                      <a:r>
                        <a:rPr lang="fr-FR" sz="1000" b="1" u="none" strike="noStrike" dirty="0" smtClean="0">
                          <a:effectLst/>
                        </a:rPr>
                        <a:t> </a:t>
                      </a: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419767">
                <a:tc vMerge="1">
                  <a:txBody>
                    <a:bodyPr/>
                    <a:lstStyle/>
                    <a:p>
                      <a:endParaRPr lang="fr-FR"/>
                    </a:p>
                  </a:txBody>
                  <a:tcPr/>
                </a:tc>
                <a:tc>
                  <a:txBody>
                    <a:bodyPr/>
                    <a:lstStyle/>
                    <a:p>
                      <a:pPr algn="ctr" fontAlgn="ctr"/>
                      <a:r>
                        <a:rPr lang="fr-FR" sz="2000" u="none" strike="noStrike">
                          <a:effectLst/>
                        </a:rPr>
                        <a:t>P4</a:t>
                      </a:r>
                      <a:endParaRPr lang="fr-FR" sz="2000" b="0" i="0" u="none" strike="noStrike">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u="none" strike="noStrike" dirty="0" smtClean="0">
                          <a:effectLst/>
                        </a:rPr>
                        <a:t>T5- Le projet technologique</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7</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57749">
                <a:tc vMerge="1">
                  <a:txBody>
                    <a:bodyPr/>
                    <a:lstStyle/>
                    <a:p>
                      <a:endParaRPr lang="fr-FR"/>
                    </a:p>
                  </a:txBody>
                  <a:tcPr/>
                </a:tc>
                <a:tc>
                  <a:txBody>
                    <a:bodyPr/>
                    <a:lstStyle/>
                    <a:p>
                      <a:pPr algn="ctr" fontAlgn="b"/>
                      <a:r>
                        <a:rPr lang="fr-FR" sz="1000" u="none" strike="noStrike" dirty="0">
                          <a:effectLst/>
                        </a:rPr>
                        <a:t> </a:t>
                      </a:r>
                      <a:endParaRPr lang="fr-FR" sz="100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ctr"/>
                      <a:r>
                        <a:rPr lang="fr-FR" sz="1000" b="1" u="none" strike="noStrike" dirty="0" smtClean="0">
                          <a:effectLst/>
                        </a:rPr>
                        <a:t> </a:t>
                      </a: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883397">
                <a:tc vMerge="1">
                  <a:txBody>
                    <a:bodyPr/>
                    <a:lstStyle/>
                    <a:p>
                      <a:endParaRPr lang="fr-FR"/>
                    </a:p>
                  </a:txBody>
                  <a:tcPr/>
                </a:tc>
                <a:tc>
                  <a:txBody>
                    <a:bodyPr/>
                    <a:lstStyle/>
                    <a:p>
                      <a:pPr algn="ctr" fontAlgn="ctr"/>
                      <a:r>
                        <a:rPr lang="fr-FR" sz="2000" u="none" strike="noStrike" dirty="0">
                          <a:effectLst/>
                        </a:rPr>
                        <a:t>P5</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r>
                        <a:rPr lang="fr-FR" sz="1400" b="1" u="none" strike="noStrike" dirty="0" smtClean="0">
                          <a:effectLst/>
                        </a:rPr>
                        <a:t>Projet (suite et fin)</a:t>
                      </a:r>
                    </a:p>
                    <a:p>
                      <a:pPr algn="l" fontAlgn="ctr"/>
                      <a:r>
                        <a:rPr lang="fr-FR" sz="1400" b="1" u="none" strike="noStrike" dirty="0" smtClean="0">
                          <a:effectLst/>
                        </a:rPr>
                        <a:t>Proposition : t6-renforcement des compétences acquises en lien avec l'enseignement transversal</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4</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30729">
                <a:tc>
                  <a:txBody>
                    <a:bodyPr/>
                    <a:lstStyle/>
                    <a:p>
                      <a:pPr algn="ctr" fontAlgn="ctr"/>
                      <a:endParaRPr lang="fr-FR" sz="32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ctr" fontAlgn="ct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fontAlgn="ct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fr-FR" sz="1400" b="1" i="0" u="none" strike="noStrike" dirty="0" smtClean="0">
                          <a:effectLst/>
                          <a:latin typeface="Arial"/>
                        </a:rPr>
                        <a:t>31</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bl>
          </a:graphicData>
        </a:graphic>
      </p:graphicFrame>
      <p:cxnSp>
        <p:nvCxnSpPr>
          <p:cNvPr id="5" name="Connecteur droit 4"/>
          <p:cNvCxnSpPr/>
          <p:nvPr/>
        </p:nvCxnSpPr>
        <p:spPr>
          <a:xfrm>
            <a:off x="3736417" y="914400"/>
            <a:ext cx="1882330" cy="211755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Espace réservé du numéro de diapositive 6"/>
          <p:cNvSpPr>
            <a:spLocks noGrp="1"/>
          </p:cNvSpPr>
          <p:nvPr>
            <p:ph type="sldNum" sz="quarter" idx="12"/>
          </p:nvPr>
        </p:nvSpPr>
        <p:spPr/>
        <p:txBody>
          <a:bodyPr/>
          <a:lstStyle/>
          <a:p>
            <a:fld id="{E1C3DE35-BC40-463C-8D13-15410AE35EC3}" type="slidenum">
              <a:rPr lang="fr-FR" smtClean="0"/>
              <a:pPr/>
              <a:t>43</a:t>
            </a:fld>
            <a:endParaRPr lang="fr-FR" dirty="0"/>
          </a:p>
        </p:txBody>
      </p:sp>
    </p:spTree>
    <p:extLst>
      <p:ext uri="{BB962C8B-B14F-4D97-AF65-F5344CB8AC3E}">
        <p14:creationId xmlns:p14="http://schemas.microsoft.com/office/powerpoint/2010/main" val="31512427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3624669621"/>
              </p:ext>
            </p:extLst>
          </p:nvPr>
        </p:nvGraphicFramePr>
        <p:xfrm>
          <a:off x="179512" y="140514"/>
          <a:ext cx="8640960" cy="6474783"/>
        </p:xfrm>
        <a:graphic>
          <a:graphicData uri="http://schemas.openxmlformats.org/drawingml/2006/table">
            <a:tbl>
              <a:tblPr>
                <a:tableStyleId>{69C7853C-536D-4A76-A0AE-DD22124D55A5}</a:tableStyleId>
              </a:tblPr>
              <a:tblGrid>
                <a:gridCol w="458162"/>
                <a:gridCol w="517358"/>
                <a:gridCol w="1544760"/>
                <a:gridCol w="4730313"/>
                <a:gridCol w="522824"/>
                <a:gridCol w="522824"/>
                <a:gridCol w="344719"/>
              </a:tblGrid>
              <a:tr h="409645">
                <a:tc>
                  <a:txBody>
                    <a:bodyPr/>
                    <a:lstStyle/>
                    <a:p>
                      <a:pPr algn="l" fontAlgn="b"/>
                      <a:r>
                        <a:rPr lang="fr-FR" sz="900" u="none" strike="noStrike" dirty="0">
                          <a:effectLst/>
                        </a:rPr>
                        <a:t> </a:t>
                      </a:r>
                      <a:endParaRPr lang="fr-FR" sz="900" b="0" i="0" u="none" strike="noStrike" dirty="0">
                        <a:effectLst/>
                        <a:latin typeface="Arial"/>
                      </a:endParaRPr>
                    </a:p>
                  </a:txBody>
                  <a:tcPr marL="0" marR="0" marT="0" marB="0" anchor="b"/>
                </a:tc>
                <a:tc>
                  <a:txBody>
                    <a:bodyPr/>
                    <a:lstStyle/>
                    <a:p>
                      <a:pPr algn="ctr" fontAlgn="ctr"/>
                      <a:r>
                        <a:rPr lang="fr-FR" sz="800" u="none" strike="noStrike" dirty="0">
                          <a:effectLst/>
                        </a:rPr>
                        <a:t>Périodes </a:t>
                      </a:r>
                      <a:br>
                        <a:rPr lang="fr-FR" sz="800" u="none" strike="noStrike" dirty="0">
                          <a:effectLst/>
                        </a:rPr>
                      </a:br>
                      <a:r>
                        <a:rPr lang="fr-FR" sz="800" u="none" strike="noStrike" dirty="0">
                          <a:effectLst/>
                        </a:rPr>
                        <a:t>scolaires</a:t>
                      </a:r>
                      <a:endParaRPr lang="fr-FR" sz="800" b="0" i="0" u="none" strike="noStrike" dirty="0">
                        <a:effectLst/>
                        <a:latin typeface="Arial"/>
                      </a:endParaRPr>
                    </a:p>
                  </a:txBody>
                  <a:tcPr marL="0" marR="0" marT="0" marB="0" anchor="ctr"/>
                </a:tc>
                <a:tc>
                  <a:txBody>
                    <a:bodyPr/>
                    <a:lstStyle/>
                    <a:p>
                      <a:pPr algn="ctr" fontAlgn="ctr"/>
                      <a:r>
                        <a:rPr lang="fr-FR" sz="900" u="none" strike="noStrike" dirty="0">
                          <a:effectLst/>
                        </a:rPr>
                        <a:t>Séquences</a:t>
                      </a:r>
                      <a:endParaRPr lang="fr-FR" sz="900" b="1" i="0" u="none" strike="noStrike" dirty="0">
                        <a:effectLst/>
                        <a:latin typeface="Arial"/>
                      </a:endParaRPr>
                    </a:p>
                  </a:txBody>
                  <a:tcPr marL="0" marR="0" marT="0" marB="0" anchor="ctr"/>
                </a:tc>
                <a:tc>
                  <a:txBody>
                    <a:bodyPr/>
                    <a:lstStyle/>
                    <a:p>
                      <a:pPr algn="ctr" fontAlgn="ctr"/>
                      <a:r>
                        <a:rPr lang="fr-FR" sz="900" u="none" strike="noStrike" dirty="0">
                          <a:effectLst/>
                        </a:rPr>
                        <a:t>Descriptif</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Nb de semaines</a:t>
                      </a:r>
                      <a:endParaRPr lang="fr-FR" sz="900" b="1" i="0" u="none" strike="noStrike">
                        <a:effectLst/>
                        <a:latin typeface="Arial"/>
                      </a:endParaRPr>
                    </a:p>
                  </a:txBody>
                  <a:tcPr marL="0" marR="0" marT="0" marB="0" anchor="ctr"/>
                </a:tc>
                <a:tc>
                  <a:txBody>
                    <a:bodyPr/>
                    <a:lstStyle/>
                    <a:p>
                      <a:pPr algn="ctr" fontAlgn="ctr"/>
                      <a:r>
                        <a:rPr lang="fr-FR" sz="900" u="none" strike="noStrike">
                          <a:effectLst/>
                        </a:rPr>
                        <a:t>Relation avec l'enseignement transversal</a:t>
                      </a:r>
                      <a:endParaRPr lang="fr-FR" sz="900" b="1" i="0" u="none" strike="noStrike">
                        <a:effectLst/>
                        <a:latin typeface="Arial"/>
                      </a:endParaRPr>
                    </a:p>
                  </a:txBody>
                  <a:tcPr marL="0" marR="0" marT="0" marB="0" anchor="ctr"/>
                </a:tc>
                <a:tc>
                  <a:txBody>
                    <a:bodyPr/>
                    <a:lstStyle/>
                    <a:p>
                      <a:pPr algn="ctr" fontAlgn="ctr"/>
                      <a:r>
                        <a:rPr lang="fr-FR" sz="900" u="none" strike="noStrike">
                          <a:effectLst/>
                        </a:rPr>
                        <a:t>Horaire</a:t>
                      </a:r>
                      <a:endParaRPr lang="fr-FR" sz="900" b="1" i="0" u="none" strike="noStrike">
                        <a:effectLst/>
                        <a:latin typeface="Arial"/>
                      </a:endParaRPr>
                    </a:p>
                  </a:txBody>
                  <a:tcPr marL="0" marR="0" marT="0" marB="0" anchor="ctr"/>
                </a:tc>
              </a:tr>
              <a:tr h="143376">
                <a:tc gridSpan="7">
                  <a:txBody>
                    <a:bodyPr/>
                    <a:lstStyle/>
                    <a:p>
                      <a:pPr algn="l" fontAlgn="ctr"/>
                      <a:r>
                        <a:rPr lang="fr-FR" sz="1100" u="none" strike="noStrike" dirty="0">
                          <a:effectLst/>
                        </a:rPr>
                        <a:t>TERMINALE</a:t>
                      </a:r>
                      <a:endParaRPr lang="fr-FR" sz="1100" b="1" i="0" u="none" strike="noStrike" dirty="0">
                        <a:solidFill>
                          <a:srgbClr val="FF0000"/>
                        </a:solidFill>
                        <a:effectLst/>
                        <a:latin typeface="Arial"/>
                      </a:endParaRPr>
                    </a:p>
                  </a:txBody>
                  <a:tcPr marL="0" marR="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593986">
                <a:tc rowSpan="11">
                  <a:txBody>
                    <a:bodyPr/>
                    <a:lstStyle/>
                    <a:p>
                      <a:pPr algn="ctr" fontAlgn="ctr"/>
                      <a:r>
                        <a:rPr lang="fr-FR" sz="1100" u="none" strike="noStrike">
                          <a:effectLst/>
                        </a:rPr>
                        <a:t>TERMINALE</a:t>
                      </a:r>
                      <a:endParaRPr lang="fr-FR" sz="1100" b="0" i="0" u="none" strike="noStrike">
                        <a:effectLst/>
                        <a:latin typeface="Arial"/>
                      </a:endParaRPr>
                    </a:p>
                  </a:txBody>
                  <a:tcPr marL="0" marR="0" marT="0" marB="0" vert="vert270" anchor="ctr"/>
                </a:tc>
                <a:tc rowSpan="2">
                  <a:txBody>
                    <a:bodyPr/>
                    <a:lstStyle/>
                    <a:p>
                      <a:pPr algn="ctr" fontAlgn="ctr"/>
                      <a:r>
                        <a:rPr lang="fr-FR" sz="900" u="none" strike="noStrike" dirty="0">
                          <a:effectLst/>
                        </a:rPr>
                        <a:t>P1</a:t>
                      </a:r>
                      <a:endParaRPr lang="fr-FR" sz="900" b="0" i="0" u="none" strike="noStrike" dirty="0">
                        <a:effectLst/>
                        <a:latin typeface="Arial"/>
                      </a:endParaRPr>
                    </a:p>
                  </a:txBody>
                  <a:tcPr marL="0" marR="0" marT="0" marB="0" vert="vert270" anchor="ctr"/>
                </a:tc>
                <a:tc>
                  <a:txBody>
                    <a:bodyPr/>
                    <a:lstStyle/>
                    <a:p>
                      <a:pPr algn="l" fontAlgn="ctr"/>
                      <a:r>
                        <a:rPr lang="fr-FR" sz="900" u="none" strike="noStrike" dirty="0">
                          <a:effectLst/>
                        </a:rPr>
                        <a:t>T1- COMPORTEMENT  DES MECANISMES, ASPECT STATIQUE (deuxième partie)</a:t>
                      </a:r>
                      <a:endParaRPr lang="fr-FR" sz="900" b="0" i="0" u="none" strike="noStrike" dirty="0">
                        <a:effectLst/>
                        <a:latin typeface="Arial"/>
                      </a:endParaRPr>
                    </a:p>
                  </a:txBody>
                  <a:tcPr marL="0" marR="0" marT="0" marB="0" anchor="ctr"/>
                </a:tc>
                <a:tc>
                  <a:txBody>
                    <a:bodyPr/>
                    <a:lstStyle/>
                    <a:p>
                      <a:pPr algn="l" fontAlgn="ctr"/>
                      <a:r>
                        <a:rPr lang="fr-FR" sz="900" u="none" strike="noStrike" dirty="0">
                          <a:effectLst/>
                        </a:rPr>
                        <a:t>Le but ici est d'appliquer les méthodes de résolution graphique, de problème de statique plane </a:t>
                      </a:r>
                      <a:br>
                        <a:rPr lang="fr-FR" sz="900" u="none" strike="noStrike" dirty="0">
                          <a:effectLst/>
                        </a:rPr>
                      </a:br>
                      <a:r>
                        <a:rPr lang="fr-FR" sz="900" u="none" strike="noStrike" dirty="0">
                          <a:effectLst/>
                        </a:rPr>
                        <a:t>et de confronter les résultats obtenus à ceux issus de la simulation. On passera en revue les </a:t>
                      </a:r>
                      <a:br>
                        <a:rPr lang="fr-FR" sz="900" u="none" strike="noStrike" dirty="0">
                          <a:effectLst/>
                        </a:rPr>
                      </a:br>
                      <a:r>
                        <a:rPr lang="fr-FR" sz="900" u="none" strike="noStrike" dirty="0">
                          <a:effectLst/>
                        </a:rPr>
                        <a:t>différentes étapes essentielles à la construction d'un modèle dont on se servira ensuite à des </a:t>
                      </a:r>
                      <a:br>
                        <a:rPr lang="fr-FR" sz="900" u="none" strike="noStrike" dirty="0">
                          <a:effectLst/>
                        </a:rPr>
                      </a:br>
                      <a:r>
                        <a:rPr lang="fr-FR" sz="900" u="none" strike="noStrike" dirty="0">
                          <a:effectLst/>
                        </a:rPr>
                        <a:t>fins de simulation.</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4</a:t>
                      </a:r>
                      <a:endParaRPr lang="fr-FR" sz="900" b="1"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a:effectLst/>
                        </a:rPr>
                        <a:t>36</a:t>
                      </a:r>
                      <a:endParaRPr lang="fr-FR" sz="900" b="1" i="0" u="none" strike="noStrike">
                        <a:effectLst/>
                        <a:latin typeface="Arial"/>
                      </a:endParaRPr>
                    </a:p>
                  </a:txBody>
                  <a:tcPr marL="0" marR="0" marT="0" marB="0" anchor="ctr"/>
                </a:tc>
              </a:tr>
              <a:tr h="737362">
                <a:tc vMerge="1">
                  <a:txBody>
                    <a:bodyPr/>
                    <a:lstStyle/>
                    <a:p>
                      <a:endParaRPr lang="fr-FR"/>
                    </a:p>
                  </a:txBody>
                  <a:tcPr/>
                </a:tc>
                <a:tc vMerge="1">
                  <a:txBody>
                    <a:bodyPr/>
                    <a:lstStyle/>
                    <a:p>
                      <a:endParaRPr lang="fr-FR"/>
                    </a:p>
                  </a:txBody>
                  <a:tcPr/>
                </a:tc>
                <a:tc>
                  <a:txBody>
                    <a:bodyPr/>
                    <a:lstStyle/>
                    <a:p>
                      <a:pPr algn="l" fontAlgn="ctr"/>
                      <a:r>
                        <a:rPr lang="fr-FR" sz="900" u="none" strike="noStrike" dirty="0">
                          <a:effectLst/>
                        </a:rPr>
                        <a:t>T2- COMPORTEMENT  DES MECANISMES, ASPECT CINEMATIQUE (troisième partie)</a:t>
                      </a:r>
                      <a:endParaRPr lang="fr-FR" sz="900" b="0" i="0" u="none" strike="noStrike" dirty="0">
                        <a:effectLst/>
                        <a:latin typeface="Arial"/>
                      </a:endParaRPr>
                    </a:p>
                  </a:txBody>
                  <a:tcPr marL="0" marR="0" marT="0" marB="0" anchor="ctr"/>
                </a:tc>
                <a:tc>
                  <a:txBody>
                    <a:bodyPr/>
                    <a:lstStyle/>
                    <a:p>
                      <a:pPr algn="l" fontAlgn="ctr"/>
                      <a:r>
                        <a:rPr lang="fr-FR" sz="900" u="none" strike="noStrike" dirty="0">
                          <a:effectLst/>
                        </a:rPr>
                        <a:t>On traite ici les différents modes de conception dans l'assemblage (esquisses paramétrées, familles de pièces et assemblages ascendant)</a:t>
                      </a:r>
                      <a:br>
                        <a:rPr lang="fr-FR" sz="900" u="none" strike="noStrike" dirty="0">
                          <a:effectLst/>
                        </a:rPr>
                      </a:br>
                      <a:r>
                        <a:rPr lang="fr-FR" sz="900" u="none" strike="noStrike" dirty="0">
                          <a:effectLst/>
                        </a:rPr>
                        <a:t>de systèmes de transformation de mouvement tout en effectuant des études cinématiques grâce au </a:t>
                      </a:r>
                      <a:r>
                        <a:rPr lang="fr-FR" sz="900" u="none" strike="noStrike" dirty="0" smtClean="0">
                          <a:effectLst/>
                        </a:rPr>
                        <a:t>pro logiciel </a:t>
                      </a:r>
                      <a:r>
                        <a:rPr lang="fr-FR" sz="900" u="none" strike="noStrike" dirty="0">
                          <a:effectLst/>
                        </a:rPr>
                        <a:t>de simulation. A partir d'un </a:t>
                      </a:r>
                      <a:br>
                        <a:rPr lang="fr-FR" sz="900" u="none" strike="noStrike" dirty="0">
                          <a:effectLst/>
                        </a:rPr>
                      </a:br>
                      <a:r>
                        <a:rPr lang="fr-FR" sz="900" u="none" strike="noStrike" dirty="0">
                          <a:effectLst/>
                        </a:rPr>
                        <a:t>cahier charges, on demande de qualifier la moins mauvaise solution, </a:t>
                      </a:r>
                      <a:r>
                        <a:rPr lang="fr-FR" sz="900" u="none" strike="noStrike" dirty="0" smtClean="0">
                          <a:effectLst/>
                        </a:rPr>
                        <a:t>parmi </a:t>
                      </a:r>
                      <a:r>
                        <a:rPr lang="fr-FR" sz="900" u="none" strike="noStrike" dirty="0">
                          <a:effectLst/>
                        </a:rPr>
                        <a:t>plusieurs données, répondant à l'évolution souhaitée.</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3</a:t>
                      </a:r>
                      <a:endParaRPr lang="fr-FR" sz="900" b="1"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a:effectLst/>
                        </a:rPr>
                        <a:t>27</a:t>
                      </a:r>
                      <a:endParaRPr lang="fr-FR" sz="900" b="1" i="0" u="none" strike="noStrike">
                        <a:effectLst/>
                        <a:latin typeface="Arial"/>
                      </a:endParaRPr>
                    </a:p>
                  </a:txBody>
                  <a:tcPr marL="0" marR="0" marT="0" marB="0" anchor="ctr"/>
                </a:tc>
              </a:tr>
              <a:tr h="92170">
                <a:tc vMerge="1">
                  <a:txBody>
                    <a:bodyPr/>
                    <a:lstStyle/>
                    <a:p>
                      <a:endParaRPr lang="fr-FR"/>
                    </a:p>
                  </a:txBody>
                  <a:tcPr/>
                </a:tc>
                <a:tc>
                  <a:txBody>
                    <a:bodyPr/>
                    <a:lstStyle/>
                    <a:p>
                      <a:pPr algn="l" fontAlgn="ctr"/>
                      <a:r>
                        <a:rPr lang="fr-FR" sz="900" u="none" strike="noStrike">
                          <a:effectLst/>
                        </a:rPr>
                        <a:t> </a:t>
                      </a:r>
                      <a:endParaRPr lang="fr-FR" sz="900" b="0" i="0" u="none" strike="noStrike">
                        <a:effectLst/>
                        <a:latin typeface="Arial"/>
                      </a:endParaRPr>
                    </a:p>
                  </a:txBody>
                  <a:tcPr marL="0" marR="0" marT="0" marB="0" vert="vert270" anchor="ctr"/>
                </a:tc>
                <a:tc>
                  <a:txBody>
                    <a:bodyPr/>
                    <a:lstStyle/>
                    <a:p>
                      <a:pPr algn="l" fontAlgn="ctr"/>
                      <a:r>
                        <a:rPr lang="fr-FR" sz="900" u="none" strike="noStrike" dirty="0">
                          <a:effectLst/>
                        </a:rPr>
                        <a:t> </a:t>
                      </a:r>
                      <a:endParaRPr lang="fr-FR" sz="900" b="0" i="0" u="none" strike="noStrike" dirty="0">
                        <a:effectLst/>
                        <a:latin typeface="Arial"/>
                      </a:endParaRPr>
                    </a:p>
                  </a:txBody>
                  <a:tcPr marL="0" marR="0" marT="0" marB="0" vert="vert270" anchor="ctr"/>
                </a:tc>
                <a:tc>
                  <a:txBody>
                    <a:bodyPr/>
                    <a:lstStyle/>
                    <a:p>
                      <a:pPr algn="l" fontAlgn="t"/>
                      <a:r>
                        <a:rPr lang="fr-FR" sz="900" u="none" strike="noStrike">
                          <a:effectLst/>
                        </a:rPr>
                        <a:t> </a:t>
                      </a:r>
                      <a:endParaRPr lang="fr-FR" sz="900" b="0" i="0" u="none" strike="noStrike">
                        <a:effectLst/>
                        <a:latin typeface="Arial"/>
                      </a:endParaRPr>
                    </a:p>
                  </a:txBody>
                  <a:tcPr marL="0" marR="0" marT="0" marB="0"/>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r>
              <a:tr h="901221">
                <a:tc vMerge="1">
                  <a:txBody>
                    <a:bodyPr/>
                    <a:lstStyle/>
                    <a:p>
                      <a:endParaRPr lang="fr-FR"/>
                    </a:p>
                  </a:txBody>
                  <a:tcPr/>
                </a:tc>
                <a:tc rowSpan="2">
                  <a:txBody>
                    <a:bodyPr/>
                    <a:lstStyle/>
                    <a:p>
                      <a:pPr algn="ctr" fontAlgn="ctr"/>
                      <a:r>
                        <a:rPr lang="fr-FR" sz="900" u="none" strike="noStrike">
                          <a:effectLst/>
                        </a:rPr>
                        <a:t>P2</a:t>
                      </a:r>
                      <a:endParaRPr lang="fr-FR" sz="900" b="0" i="0" u="none" strike="noStrike">
                        <a:effectLst/>
                        <a:latin typeface="Arial"/>
                      </a:endParaRPr>
                    </a:p>
                  </a:txBody>
                  <a:tcPr marL="0" marR="0" marT="0" marB="0" vert="vert270" anchor="ctr"/>
                </a:tc>
                <a:tc>
                  <a:txBody>
                    <a:bodyPr/>
                    <a:lstStyle/>
                    <a:p>
                      <a:pPr algn="l" fontAlgn="ctr"/>
                      <a:r>
                        <a:rPr lang="fr-FR" sz="900" u="none" strike="noStrike" dirty="0">
                          <a:effectLst/>
                        </a:rPr>
                        <a:t>T3-  COMPORTEMENT  DES MECANISMES,  RESISTANCE DES MATERIAUX</a:t>
                      </a:r>
                      <a:endParaRPr lang="fr-FR" sz="900" b="0" i="0" u="none" strike="noStrike" dirty="0">
                        <a:effectLst/>
                        <a:latin typeface="Arial"/>
                      </a:endParaRPr>
                    </a:p>
                  </a:txBody>
                  <a:tcPr marL="0" marR="0" marT="0" marB="0" anchor="ctr"/>
                </a:tc>
                <a:tc>
                  <a:txBody>
                    <a:bodyPr/>
                    <a:lstStyle/>
                    <a:p>
                      <a:pPr algn="l" fontAlgn="ctr"/>
                      <a:r>
                        <a:rPr lang="fr-FR" sz="900" u="none" strike="noStrike" dirty="0">
                          <a:effectLst/>
                        </a:rPr>
                        <a:t>L'objectif de la séquence s'</a:t>
                      </a:r>
                      <a:r>
                        <a:rPr lang="fr-FR" sz="900" u="none" strike="noStrike" dirty="0" err="1">
                          <a:effectLst/>
                        </a:rPr>
                        <a:t>incrit</a:t>
                      </a:r>
                      <a:r>
                        <a:rPr lang="fr-FR" sz="900" u="none" strike="noStrike" dirty="0">
                          <a:effectLst/>
                        </a:rPr>
                        <a:t> dans la continuité de l'enseignement transversal avec notamment ici l'utilisation de progiciel de simulation permettant d'obtenir un état de contraintes et de déformations.</a:t>
                      </a:r>
                      <a:br>
                        <a:rPr lang="fr-FR" sz="900" u="none" strike="noStrike" dirty="0">
                          <a:effectLst/>
                        </a:rPr>
                      </a:br>
                      <a:r>
                        <a:rPr lang="fr-FR" sz="900" u="none" strike="noStrike" dirty="0">
                          <a:effectLst/>
                        </a:rPr>
                        <a:t>On mesure ici l'écart entre le modèle de simulation et l'essai mécanique afin de validation du modèle (et hypothèses); ceci pour les sollicitations de traction, torsion et flexion sur poutres puis sur des</a:t>
                      </a:r>
                      <a:br>
                        <a:rPr lang="fr-FR" sz="900" u="none" strike="noStrike" dirty="0">
                          <a:effectLst/>
                        </a:rPr>
                      </a:br>
                      <a:r>
                        <a:rPr lang="fr-FR" sz="900" u="none" strike="noStrike" dirty="0">
                          <a:effectLst/>
                        </a:rPr>
                        <a:t>pièces issues de mécanismes. L'élève prendra en compte les limites et modèles de la résistance des matériaux et découvrira les éléments finis.</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4</a:t>
                      </a:r>
                      <a:endParaRPr lang="fr-FR" sz="900" b="1"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a:effectLst/>
                        </a:rPr>
                        <a:t>36</a:t>
                      </a:r>
                      <a:endParaRPr lang="fr-FR" sz="900" b="1" i="0" u="none" strike="noStrike">
                        <a:effectLst/>
                        <a:latin typeface="Arial"/>
                      </a:endParaRPr>
                    </a:p>
                  </a:txBody>
                  <a:tcPr marL="0" marR="0" marT="0" marB="0" anchor="ctr"/>
                </a:tc>
              </a:tr>
              <a:tr h="1228937">
                <a:tc vMerge="1">
                  <a:txBody>
                    <a:bodyPr/>
                    <a:lstStyle/>
                    <a:p>
                      <a:endParaRPr lang="fr-FR"/>
                    </a:p>
                  </a:txBody>
                  <a:tcPr/>
                </a:tc>
                <a:tc vMerge="1">
                  <a:txBody>
                    <a:bodyPr/>
                    <a:lstStyle/>
                    <a:p>
                      <a:endParaRPr lang="fr-FR"/>
                    </a:p>
                  </a:txBody>
                  <a:tcPr/>
                </a:tc>
                <a:tc>
                  <a:txBody>
                    <a:bodyPr/>
                    <a:lstStyle/>
                    <a:p>
                      <a:pPr algn="l" fontAlgn="ctr"/>
                      <a:r>
                        <a:rPr lang="fr-FR" sz="900" u="none" strike="noStrike">
                          <a:effectLst/>
                        </a:rPr>
                        <a:t>T4-L'OPTIMISATION DES PRODUITS INDUSTRIELS</a:t>
                      </a:r>
                      <a:endParaRPr lang="fr-FR" sz="900" b="0" i="0" u="none" strike="noStrike">
                        <a:effectLst/>
                        <a:latin typeface="Arial"/>
                      </a:endParaRPr>
                    </a:p>
                  </a:txBody>
                  <a:tcPr marL="0" marR="0" marT="0" marB="0" anchor="ctr"/>
                </a:tc>
                <a:tc>
                  <a:txBody>
                    <a:bodyPr/>
                    <a:lstStyle/>
                    <a:p>
                      <a:pPr algn="l" fontAlgn="ctr"/>
                      <a:r>
                        <a:rPr lang="fr-FR" sz="900" u="none" strike="noStrike" dirty="0">
                          <a:effectLst/>
                        </a:rPr>
                        <a:t>Le but ici est  d'amener l'élève à réaliser une boucle d'optimisation de la relation pièce-procédé-matériau dans le cadre d'une conception de produit. La conception préliminaire est fournie, </a:t>
                      </a:r>
                      <a:br>
                        <a:rPr lang="fr-FR" sz="900" u="none" strike="noStrike" dirty="0">
                          <a:effectLst/>
                        </a:rPr>
                      </a:br>
                      <a:r>
                        <a:rPr lang="fr-FR" sz="900" u="none" strike="noStrike" dirty="0">
                          <a:effectLst/>
                        </a:rPr>
                        <a:t>l'élève modélise la pièce à partir des contraintes fonctionnelles puis choisit une famille de matériau grâce au logiciel d'aide au choix de matériaux, définit un état de contrainte permettant </a:t>
                      </a:r>
                      <a:br>
                        <a:rPr lang="fr-FR" sz="900" u="none" strike="noStrike" dirty="0">
                          <a:effectLst/>
                        </a:rPr>
                      </a:br>
                      <a:r>
                        <a:rPr lang="fr-FR" sz="900" u="none" strike="noStrike" dirty="0">
                          <a:effectLst/>
                        </a:rPr>
                        <a:t>d'affiner le choix de matériau, enfin il tient compte du procédé d'obtention (l'injection plastique ici) en optimisant les formes et dimensions de la pièce grâce là aussi à un </a:t>
                      </a:r>
                      <a:r>
                        <a:rPr lang="fr-FR" sz="900" u="none" strike="noStrike" dirty="0" err="1">
                          <a:effectLst/>
                        </a:rPr>
                        <a:t>prologociel</a:t>
                      </a:r>
                      <a:r>
                        <a:rPr lang="fr-FR" sz="900" u="none" strike="noStrike" dirty="0">
                          <a:effectLst/>
                        </a:rPr>
                        <a:t> de </a:t>
                      </a:r>
                      <a:br>
                        <a:rPr lang="fr-FR" sz="900" u="none" strike="noStrike" dirty="0">
                          <a:effectLst/>
                        </a:rPr>
                      </a:br>
                      <a:r>
                        <a:rPr lang="fr-FR" sz="900" u="none" strike="noStrike" dirty="0">
                          <a:effectLst/>
                        </a:rPr>
                        <a:t>simulation d'injection (</a:t>
                      </a:r>
                      <a:r>
                        <a:rPr lang="fr-FR" sz="900" u="none" strike="noStrike" dirty="0" err="1">
                          <a:effectLst/>
                        </a:rPr>
                        <a:t>Cadmould</a:t>
                      </a:r>
                      <a:r>
                        <a:rPr lang="fr-FR" sz="900" u="none" strike="noStrike" dirty="0">
                          <a:effectLst/>
                        </a:rPr>
                        <a:t> rapide par exemple). il pourra ainsi </a:t>
                      </a:r>
                      <a:r>
                        <a:rPr lang="fr-FR" sz="900" u="none" strike="noStrike" dirty="0" smtClean="0">
                          <a:effectLst/>
                        </a:rPr>
                        <a:t>choisir </a:t>
                      </a:r>
                      <a:r>
                        <a:rPr lang="fr-FR" sz="900" u="none" strike="noStrike" dirty="0">
                          <a:effectLst/>
                        </a:rPr>
                        <a:t>en comparant plusieurs solutions possibles quant à l'injection de la pièce (position du ou des seuils d'injections </a:t>
                      </a:r>
                      <a:br>
                        <a:rPr lang="fr-FR" sz="900" u="none" strike="noStrike" dirty="0">
                          <a:effectLst/>
                        </a:rPr>
                      </a:br>
                      <a:r>
                        <a:rPr lang="fr-FR" sz="900" u="none" strike="noStrike" dirty="0">
                          <a:effectLst/>
                        </a:rPr>
                        <a:t>en fonction des retassures notamment dans les zones fonctionnelles).</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2</a:t>
                      </a:r>
                      <a:endParaRPr lang="fr-FR" sz="900" b="1"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a:effectLst/>
                        </a:rPr>
                        <a:t>18</a:t>
                      </a:r>
                      <a:endParaRPr lang="fr-FR" sz="900" b="1" i="0" u="none" strike="noStrike">
                        <a:effectLst/>
                        <a:latin typeface="Arial"/>
                      </a:endParaRPr>
                    </a:p>
                  </a:txBody>
                  <a:tcPr marL="0" marR="0" marT="0" marB="0" anchor="ctr"/>
                </a:tc>
              </a:tr>
              <a:tr h="92170">
                <a:tc vMerge="1">
                  <a:txBody>
                    <a:bodyPr/>
                    <a:lstStyle/>
                    <a:p>
                      <a:endParaRPr lang="fr-FR"/>
                    </a:p>
                  </a:txBody>
                  <a:tcPr/>
                </a:tc>
                <a:tc>
                  <a:txBody>
                    <a:bodyPr/>
                    <a:lstStyle/>
                    <a:p>
                      <a:pPr algn="ctr" fontAlgn="ctr"/>
                      <a:r>
                        <a:rPr lang="fr-FR" sz="900" u="none" strike="noStrike">
                          <a:effectLst/>
                        </a:rPr>
                        <a:t> </a:t>
                      </a:r>
                      <a:endParaRPr lang="fr-FR" sz="900" b="0" i="0" u="none" strike="noStrike">
                        <a:effectLst/>
                        <a:latin typeface="Arial"/>
                      </a:endParaRPr>
                    </a:p>
                  </a:txBody>
                  <a:tcPr marL="0" marR="0" marT="0" marB="0" vert="vert270" anchor="ctr"/>
                </a:tc>
                <a:tc>
                  <a:txBody>
                    <a:bodyPr/>
                    <a:lstStyle/>
                    <a:p>
                      <a:pPr algn="l" fontAlgn="ctr"/>
                      <a:r>
                        <a:rPr lang="fr-FR" sz="900" u="none" strike="noStrike">
                          <a:effectLst/>
                        </a:rPr>
                        <a:t> </a:t>
                      </a:r>
                      <a:endParaRPr lang="fr-FR" sz="900" b="0" i="0" u="none" strike="noStrike">
                        <a:effectLst/>
                        <a:latin typeface="Arial"/>
                      </a:endParaRPr>
                    </a:p>
                  </a:txBody>
                  <a:tcPr marL="0" marR="0" marT="0" marB="0" anchor="ctr"/>
                </a:tc>
                <a:tc>
                  <a:txBody>
                    <a:bodyPr/>
                    <a:lstStyle/>
                    <a:p>
                      <a:pPr algn="l" fontAlgn="b"/>
                      <a:r>
                        <a:rPr lang="fr-FR" sz="900" u="none" strike="noStrike">
                          <a:effectLst/>
                        </a:rPr>
                        <a:t> </a:t>
                      </a:r>
                      <a:endParaRPr lang="fr-FR" sz="900" b="0" i="0" u="none" strike="noStrike">
                        <a:effectLst/>
                        <a:latin typeface="Arial"/>
                      </a:endParaRPr>
                    </a:p>
                  </a:txBody>
                  <a:tcPr marL="0" marR="0" marT="0" marB="0" anchor="b"/>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r>
              <a:tr h="522298">
                <a:tc vMerge="1">
                  <a:txBody>
                    <a:bodyPr/>
                    <a:lstStyle/>
                    <a:p>
                      <a:endParaRPr lang="fr-FR"/>
                    </a:p>
                  </a:txBody>
                  <a:tcPr/>
                </a:tc>
                <a:tc>
                  <a:txBody>
                    <a:bodyPr/>
                    <a:lstStyle/>
                    <a:p>
                      <a:pPr algn="ctr" fontAlgn="ctr"/>
                      <a:r>
                        <a:rPr lang="fr-FR" sz="900" u="none" strike="noStrike">
                          <a:effectLst/>
                        </a:rPr>
                        <a:t>P3</a:t>
                      </a:r>
                      <a:endParaRPr lang="fr-FR" sz="900" b="0" i="0" u="none" strike="noStrike">
                        <a:effectLst/>
                        <a:latin typeface="Arial"/>
                      </a:endParaRPr>
                    </a:p>
                  </a:txBody>
                  <a:tcPr marL="0" marR="0" marT="0" marB="0" vert="vert270" anchor="ctr"/>
                </a:tc>
                <a:tc>
                  <a:txBody>
                    <a:bodyPr/>
                    <a:lstStyle/>
                    <a:p>
                      <a:pPr algn="l" fontAlgn="ctr"/>
                      <a:r>
                        <a:rPr lang="fr-FR" sz="900" u="none" strike="noStrike">
                          <a:effectLst/>
                        </a:rPr>
                        <a:t>T5-LE PROJET TECHNOLOGIQUE</a:t>
                      </a:r>
                      <a:endParaRPr lang="fr-FR" sz="900" b="0" i="0" u="none" strike="noStrike">
                        <a:effectLst/>
                        <a:latin typeface="Arial"/>
                      </a:endParaRPr>
                    </a:p>
                  </a:txBody>
                  <a:tcPr marL="0" marR="0" marT="0" marB="0" anchor="ctr"/>
                </a:tc>
                <a:tc>
                  <a:txBody>
                    <a:bodyPr/>
                    <a:lstStyle/>
                    <a:p>
                      <a:pPr algn="ctr" fontAlgn="ctr"/>
                      <a:r>
                        <a:rPr lang="fr-FR" sz="900" u="none" strike="noStrike" dirty="0">
                          <a:effectLst/>
                        </a:rPr>
                        <a:t>Proposition de 5h hebdomadaire et 4h d'accompagnement et remédiation afin de permettre à l'élève </a:t>
                      </a:r>
                      <a:br>
                        <a:rPr lang="fr-FR" sz="900" u="none" strike="noStrike" dirty="0">
                          <a:effectLst/>
                        </a:rPr>
                      </a:br>
                      <a:r>
                        <a:rPr lang="fr-FR" sz="900" u="none" strike="noStrike" dirty="0">
                          <a:effectLst/>
                        </a:rPr>
                        <a:t>d'être autonome durant les différentes phases </a:t>
                      </a:r>
                      <a:r>
                        <a:rPr lang="fr-FR" sz="900" u="none" strike="noStrike" dirty="0" smtClean="0">
                          <a:effectLst/>
                        </a:rPr>
                        <a:t>de projet,</a:t>
                      </a:r>
                      <a:endParaRPr lang="fr-FR" sz="900" b="0" i="0" u="none" strike="noStrike" dirty="0">
                        <a:effectLst/>
                        <a:latin typeface="Arial"/>
                      </a:endParaRPr>
                    </a:p>
                  </a:txBody>
                  <a:tcPr marL="0" marR="0" marT="0" marB="0" anchor="ctr"/>
                </a:tc>
                <a:tc>
                  <a:txBody>
                    <a:bodyPr/>
                    <a:lstStyle/>
                    <a:p>
                      <a:pPr algn="ctr" fontAlgn="ctr"/>
                      <a:r>
                        <a:rPr lang="fr-FR" sz="900" u="none" strike="noStrike">
                          <a:effectLst/>
                        </a:rPr>
                        <a:t>7</a:t>
                      </a:r>
                      <a:endParaRPr lang="fr-FR" sz="900" b="0"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a:effectLst/>
                        </a:rPr>
                        <a:t>35h</a:t>
                      </a:r>
                      <a:endParaRPr lang="fr-FR" sz="900" b="0" i="0" u="none" strike="noStrike">
                        <a:effectLst/>
                        <a:latin typeface="Arial"/>
                      </a:endParaRPr>
                    </a:p>
                  </a:txBody>
                  <a:tcPr marL="0" marR="0" marT="0" marB="0" anchor="ctr"/>
                </a:tc>
              </a:tr>
              <a:tr h="92170">
                <a:tc vMerge="1">
                  <a:txBody>
                    <a:bodyPr/>
                    <a:lstStyle/>
                    <a:p>
                      <a:endParaRPr lang="fr-FR"/>
                    </a:p>
                  </a:txBody>
                  <a:tcPr/>
                </a:tc>
                <a:tc>
                  <a:txBody>
                    <a:bodyPr/>
                    <a:lstStyle/>
                    <a:p>
                      <a:pPr algn="ctr" fontAlgn="ctr"/>
                      <a:r>
                        <a:rPr lang="fr-FR" sz="900" u="none" strike="noStrike">
                          <a:effectLst/>
                        </a:rPr>
                        <a:t> </a:t>
                      </a:r>
                      <a:endParaRPr lang="fr-FR" sz="900" b="0" i="0" u="none" strike="noStrike">
                        <a:effectLst/>
                        <a:latin typeface="Arial"/>
                      </a:endParaRPr>
                    </a:p>
                  </a:txBody>
                  <a:tcPr marL="0" marR="0" marT="0" marB="0" vert="vert270" anchor="ctr"/>
                </a:tc>
                <a:tc>
                  <a:txBody>
                    <a:bodyPr/>
                    <a:lstStyle/>
                    <a:p>
                      <a:pPr algn="l" fontAlgn="ctr"/>
                      <a:r>
                        <a:rPr lang="fr-FR" sz="900" u="none" strike="noStrike">
                          <a:effectLst/>
                        </a:rPr>
                        <a:t> </a:t>
                      </a:r>
                      <a:endParaRPr lang="fr-FR" sz="900" b="0" i="0" u="none" strike="noStrike">
                        <a:effectLst/>
                        <a:latin typeface="Arial"/>
                      </a:endParaRPr>
                    </a:p>
                  </a:txBody>
                  <a:tcPr marL="0" marR="0" marT="0" marB="0" anchor="ctr"/>
                </a:tc>
                <a:tc>
                  <a:txBody>
                    <a:bodyPr/>
                    <a:lstStyle/>
                    <a:p>
                      <a:pPr algn="l" fontAlgn="b"/>
                      <a:r>
                        <a:rPr lang="fr-FR" sz="900" u="none" strike="noStrike" dirty="0">
                          <a:effectLst/>
                        </a:rPr>
                        <a:t> </a:t>
                      </a:r>
                      <a:endParaRPr lang="fr-FR" sz="900" b="0" i="0" u="none" strike="noStrike" dirty="0">
                        <a:effectLst/>
                        <a:latin typeface="Arial"/>
                      </a:endParaRPr>
                    </a:p>
                  </a:txBody>
                  <a:tcPr marL="0" marR="0" marT="0" marB="0" anchor="b"/>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r>
              <a:tr h="527419">
                <a:tc vMerge="1">
                  <a:txBody>
                    <a:bodyPr/>
                    <a:lstStyle/>
                    <a:p>
                      <a:endParaRPr lang="fr-FR"/>
                    </a:p>
                  </a:txBody>
                  <a:tcPr/>
                </a:tc>
                <a:tc>
                  <a:txBody>
                    <a:bodyPr/>
                    <a:lstStyle/>
                    <a:p>
                      <a:pPr algn="ctr" fontAlgn="ctr"/>
                      <a:r>
                        <a:rPr lang="fr-FR" sz="900" u="none" strike="noStrike">
                          <a:effectLst/>
                        </a:rPr>
                        <a:t>P4</a:t>
                      </a:r>
                      <a:endParaRPr lang="fr-FR" sz="900" b="0" i="0" u="none" strike="noStrike">
                        <a:effectLst/>
                        <a:latin typeface="Arial"/>
                      </a:endParaRPr>
                    </a:p>
                  </a:txBody>
                  <a:tcPr marL="0" marR="0" marT="0" marB="0" vert="vert270" anchor="ctr"/>
                </a:tc>
                <a:tc>
                  <a:txBody>
                    <a:bodyPr/>
                    <a:lstStyle/>
                    <a:p>
                      <a:pPr algn="l" fontAlgn="ctr"/>
                      <a:r>
                        <a:rPr lang="fr-FR" sz="900" u="none" strike="noStrike">
                          <a:effectLst/>
                        </a:rPr>
                        <a:t>T5-LE PROJET TECHNOLOGIQUE</a:t>
                      </a:r>
                      <a:endParaRPr lang="fr-FR" sz="900" b="0" i="0" u="none" strike="noStrike">
                        <a:effectLst/>
                        <a:latin typeface="Arial"/>
                      </a:endParaRPr>
                    </a:p>
                  </a:txBody>
                  <a:tcPr marL="0" marR="0" marT="0" marB="0" anchor="ctr"/>
                </a:tc>
                <a:tc>
                  <a:txBody>
                    <a:bodyPr/>
                    <a:lstStyle/>
                    <a:p>
                      <a:pPr algn="ctr" fontAlgn="ctr"/>
                      <a:r>
                        <a:rPr lang="fr-FR" sz="900" u="none" strike="noStrike" dirty="0">
                          <a:effectLst/>
                        </a:rPr>
                        <a:t>Proposition de 5h hebdomadaire et 4h d'accompagnement et remédiation afin de permettre à l'élève </a:t>
                      </a:r>
                      <a:br>
                        <a:rPr lang="fr-FR" sz="900" u="none" strike="noStrike" dirty="0">
                          <a:effectLst/>
                        </a:rPr>
                      </a:br>
                      <a:r>
                        <a:rPr lang="fr-FR" sz="900" u="none" strike="noStrike" dirty="0">
                          <a:effectLst/>
                        </a:rPr>
                        <a:t>d'être autonome durant les différentes phases </a:t>
                      </a:r>
                      <a:r>
                        <a:rPr lang="fr-FR" sz="900" u="none" strike="noStrike" dirty="0" smtClean="0">
                          <a:effectLst/>
                        </a:rPr>
                        <a:t>de projet,</a:t>
                      </a:r>
                      <a:endParaRPr lang="fr-FR" sz="900" b="0" i="0" u="none" strike="noStrike" dirty="0">
                        <a:effectLst/>
                        <a:latin typeface="Arial"/>
                      </a:endParaRPr>
                    </a:p>
                  </a:txBody>
                  <a:tcPr marL="0" marR="0" marT="0" marB="0" anchor="ctr"/>
                </a:tc>
                <a:tc>
                  <a:txBody>
                    <a:bodyPr/>
                    <a:lstStyle/>
                    <a:p>
                      <a:pPr algn="ctr" fontAlgn="ctr"/>
                      <a:r>
                        <a:rPr lang="fr-FR" sz="900" u="none" strike="noStrike" dirty="0">
                          <a:effectLst/>
                        </a:rPr>
                        <a:t>7</a:t>
                      </a:r>
                      <a:endParaRPr lang="fr-FR" sz="900" b="0" i="0" u="none" strike="noStrike" dirty="0">
                        <a:effectLst/>
                        <a:latin typeface="Arial"/>
                      </a:endParaRPr>
                    </a:p>
                  </a:txBody>
                  <a:tcPr marL="0" marR="0" marT="0" marB="0" anchor="ctr"/>
                </a:tc>
                <a:tc>
                  <a:txBody>
                    <a:bodyPr/>
                    <a:lstStyle/>
                    <a:p>
                      <a:pPr algn="ctr" fontAlgn="ctr"/>
                      <a:r>
                        <a:rPr lang="fr-FR" sz="900" u="none" strike="noStrike" dirty="0">
                          <a:effectLst/>
                        </a:rPr>
                        <a:t>oui</a:t>
                      </a:r>
                      <a:endParaRPr lang="fr-FR" sz="900" b="1" i="0" u="none" strike="noStrike" dirty="0">
                        <a:effectLst/>
                        <a:latin typeface="Arial"/>
                      </a:endParaRPr>
                    </a:p>
                  </a:txBody>
                  <a:tcPr marL="0" marR="0" marT="0" marB="0" anchor="ctr"/>
                </a:tc>
                <a:tc>
                  <a:txBody>
                    <a:bodyPr/>
                    <a:lstStyle/>
                    <a:p>
                      <a:pPr algn="ctr" fontAlgn="ctr"/>
                      <a:r>
                        <a:rPr lang="fr-FR" sz="900" u="none" strike="noStrike">
                          <a:effectLst/>
                        </a:rPr>
                        <a:t>35h</a:t>
                      </a:r>
                      <a:endParaRPr lang="fr-FR" sz="900" b="0" i="0" u="none" strike="noStrike">
                        <a:effectLst/>
                        <a:latin typeface="Arial"/>
                      </a:endParaRPr>
                    </a:p>
                  </a:txBody>
                  <a:tcPr marL="0" marR="0" marT="0" marB="0" anchor="ctr"/>
                </a:tc>
              </a:tr>
              <a:tr h="92170">
                <a:tc vMerge="1">
                  <a:txBody>
                    <a:bodyPr/>
                    <a:lstStyle/>
                    <a:p>
                      <a:endParaRPr lang="fr-FR"/>
                    </a:p>
                  </a:txBody>
                  <a:tcPr/>
                </a:tc>
                <a:tc>
                  <a:txBody>
                    <a:bodyPr/>
                    <a:lstStyle/>
                    <a:p>
                      <a:pPr algn="l" fontAlgn="b"/>
                      <a:r>
                        <a:rPr lang="fr-FR" sz="900" u="none" strike="noStrike">
                          <a:effectLst/>
                        </a:rPr>
                        <a:t> </a:t>
                      </a:r>
                      <a:endParaRPr lang="fr-FR" sz="900" b="0" i="0" u="none" strike="noStrike">
                        <a:effectLst/>
                        <a:latin typeface="Arial"/>
                      </a:endParaRPr>
                    </a:p>
                  </a:txBody>
                  <a:tcPr marL="0" marR="0" marT="0" marB="0" anchor="b"/>
                </a:tc>
                <a:tc>
                  <a:txBody>
                    <a:bodyPr/>
                    <a:lstStyle/>
                    <a:p>
                      <a:pPr algn="l" fontAlgn="ctr"/>
                      <a:r>
                        <a:rPr lang="fr-FR" sz="900" u="none" strike="noStrike">
                          <a:effectLst/>
                        </a:rPr>
                        <a:t> </a:t>
                      </a:r>
                      <a:endParaRPr lang="fr-FR" sz="900" b="0" i="0" u="none" strike="noStrike">
                        <a:effectLst/>
                        <a:latin typeface="Arial"/>
                      </a:endParaRPr>
                    </a:p>
                  </a:txBody>
                  <a:tcPr marL="0" marR="0" marT="0" marB="0" anchor="ctr"/>
                </a:tc>
                <a:tc>
                  <a:txBody>
                    <a:bodyPr/>
                    <a:lstStyle/>
                    <a:p>
                      <a:pPr algn="l" fontAlgn="b"/>
                      <a:r>
                        <a:rPr lang="fr-FR" sz="900" u="none" strike="noStrike">
                          <a:effectLst/>
                        </a:rPr>
                        <a:t> </a:t>
                      </a:r>
                      <a:endParaRPr lang="fr-FR" sz="900" b="0" i="0" u="none" strike="noStrike">
                        <a:effectLst/>
                        <a:latin typeface="Arial"/>
                      </a:endParaRPr>
                    </a:p>
                  </a:txBody>
                  <a:tcPr marL="0" marR="0" marT="0" marB="0" anchor="b"/>
                </a:tc>
                <a:tc>
                  <a:txBody>
                    <a:bodyPr/>
                    <a:lstStyle/>
                    <a:p>
                      <a:pPr algn="ctr" fontAlgn="ctr"/>
                      <a:r>
                        <a:rPr lang="fr-FR" sz="900" u="none" strike="noStrike">
                          <a:effectLst/>
                        </a:rPr>
                        <a:t> </a:t>
                      </a:r>
                      <a:endParaRPr lang="fr-FR" sz="900" b="0" i="0" u="none" strike="noStrike">
                        <a:effectLst/>
                        <a:latin typeface="Arial"/>
                      </a:endParaRPr>
                    </a:p>
                  </a:txBody>
                  <a:tcPr marL="0" marR="0" marT="0" marB="0" anchor="ctr"/>
                </a:tc>
                <a:tc>
                  <a:txBody>
                    <a:bodyPr/>
                    <a:lstStyle/>
                    <a:p>
                      <a:pPr algn="ctr" fontAlgn="ctr"/>
                      <a:r>
                        <a:rPr lang="fr-FR" sz="900" u="none" strike="noStrike" dirty="0">
                          <a:effectLst/>
                        </a:rPr>
                        <a:t> </a:t>
                      </a:r>
                      <a:endParaRPr lang="fr-FR" sz="900" b="0" i="0" u="none" strike="noStrike" dirty="0">
                        <a:effectLst/>
                        <a:latin typeface="Arial"/>
                      </a:endParaRPr>
                    </a:p>
                  </a:txBody>
                  <a:tcPr marL="0" marR="0" marT="0" marB="0" anchor="ctr"/>
                </a:tc>
                <a:tc>
                  <a:txBody>
                    <a:bodyPr/>
                    <a:lstStyle/>
                    <a:p>
                      <a:pPr algn="ctr" fontAlgn="ctr"/>
                      <a:r>
                        <a:rPr lang="fr-FR" sz="900" u="none" strike="noStrike" dirty="0">
                          <a:effectLst/>
                        </a:rPr>
                        <a:t> </a:t>
                      </a:r>
                      <a:endParaRPr lang="fr-FR" sz="900" b="0" i="0" u="none" strike="noStrike" dirty="0">
                        <a:effectLst/>
                        <a:latin typeface="Arial"/>
                      </a:endParaRPr>
                    </a:p>
                  </a:txBody>
                  <a:tcPr marL="0" marR="0" marT="0" marB="0" anchor="ctr"/>
                </a:tc>
              </a:tr>
              <a:tr h="327717">
                <a:tc vMerge="1">
                  <a:txBody>
                    <a:bodyPr/>
                    <a:lstStyle/>
                    <a:p>
                      <a:endParaRPr lang="fr-FR"/>
                    </a:p>
                  </a:txBody>
                  <a:tcPr/>
                </a:tc>
                <a:tc>
                  <a:txBody>
                    <a:bodyPr/>
                    <a:lstStyle/>
                    <a:p>
                      <a:pPr algn="r" fontAlgn="ctr"/>
                      <a:r>
                        <a:rPr lang="fr-FR" sz="900" u="none" strike="noStrike">
                          <a:effectLst/>
                        </a:rPr>
                        <a:t>P5</a:t>
                      </a:r>
                      <a:endParaRPr lang="fr-FR" sz="900" b="0" i="0" u="none" strike="noStrike">
                        <a:effectLst/>
                        <a:latin typeface="Arial"/>
                      </a:endParaRPr>
                    </a:p>
                  </a:txBody>
                  <a:tcPr marL="0" marR="0" marT="0" marB="0" vert="vert270" anchor="ctr"/>
                </a:tc>
                <a:tc>
                  <a:txBody>
                    <a:bodyPr/>
                    <a:lstStyle/>
                    <a:p>
                      <a:pPr algn="l" fontAlgn="ctr"/>
                      <a:r>
                        <a:rPr lang="fr-FR" sz="900" u="none" strike="noStrike">
                          <a:effectLst/>
                        </a:rPr>
                        <a:t>T6-RENFORCEMENT DES COMPETENCES ACQUISES en lien avec l'enseignement transversal</a:t>
                      </a:r>
                      <a:endParaRPr lang="fr-FR" sz="900" b="0" i="0" u="none" strike="noStrike">
                        <a:effectLst/>
                        <a:latin typeface="Arial"/>
                      </a:endParaRPr>
                    </a:p>
                  </a:txBody>
                  <a:tcPr marL="0" marR="0" marT="0" marB="0" anchor="ctr"/>
                </a:tc>
                <a:tc>
                  <a:txBody>
                    <a:bodyPr/>
                    <a:lstStyle/>
                    <a:p>
                      <a:pPr algn="ctr" fontAlgn="ctr"/>
                      <a:r>
                        <a:rPr lang="fr-FR" sz="900" u="none" strike="noStrike">
                          <a:effectLst/>
                        </a:rPr>
                        <a:t>Séquence de remédiation, retour sur les compétences non acquises par les élèves, on essaye de </a:t>
                      </a:r>
                      <a:br>
                        <a:rPr lang="fr-FR" sz="900" u="none" strike="noStrike">
                          <a:effectLst/>
                        </a:rPr>
                      </a:br>
                      <a:r>
                        <a:rPr lang="fr-FR" sz="900" u="none" strike="noStrike">
                          <a:effectLst/>
                        </a:rPr>
                        <a:t>privilégier une pédagogie différenciée afin de préparer au mieux aux épreuves finales du baccalauréat.</a:t>
                      </a:r>
                      <a:endParaRPr lang="fr-FR" sz="900" b="0" i="0" u="none" strike="noStrike">
                        <a:effectLst/>
                        <a:latin typeface="Arial"/>
                      </a:endParaRPr>
                    </a:p>
                  </a:txBody>
                  <a:tcPr marL="0" marR="0" marT="0" marB="0" anchor="ctr"/>
                </a:tc>
                <a:tc>
                  <a:txBody>
                    <a:bodyPr/>
                    <a:lstStyle/>
                    <a:p>
                      <a:pPr algn="ctr" fontAlgn="ctr"/>
                      <a:r>
                        <a:rPr lang="fr-FR" sz="900" u="none" strike="noStrike">
                          <a:effectLst/>
                        </a:rPr>
                        <a:t>4</a:t>
                      </a:r>
                      <a:endParaRPr lang="fr-FR" sz="900" b="0" i="0" u="none" strike="noStrike">
                        <a:effectLst/>
                        <a:latin typeface="Arial"/>
                      </a:endParaRPr>
                    </a:p>
                  </a:txBody>
                  <a:tcPr marL="0" marR="0" marT="0" marB="0" anchor="ctr"/>
                </a:tc>
                <a:tc>
                  <a:txBody>
                    <a:bodyPr/>
                    <a:lstStyle/>
                    <a:p>
                      <a:pPr algn="ctr" fontAlgn="ctr"/>
                      <a:r>
                        <a:rPr lang="fr-FR" sz="900" u="none" strike="noStrike">
                          <a:effectLst/>
                        </a:rPr>
                        <a:t>oui</a:t>
                      </a:r>
                      <a:endParaRPr lang="fr-FR" sz="900" b="1" i="0" u="none" strike="noStrike">
                        <a:effectLst/>
                        <a:latin typeface="Arial"/>
                      </a:endParaRPr>
                    </a:p>
                  </a:txBody>
                  <a:tcPr marL="0" marR="0" marT="0" marB="0" anchor="ctr"/>
                </a:tc>
                <a:tc>
                  <a:txBody>
                    <a:bodyPr/>
                    <a:lstStyle/>
                    <a:p>
                      <a:pPr algn="ctr" fontAlgn="ctr"/>
                      <a:r>
                        <a:rPr lang="fr-FR" sz="900" u="none" strike="noStrike" dirty="0">
                          <a:effectLst/>
                        </a:rPr>
                        <a:t>36</a:t>
                      </a:r>
                      <a:endParaRPr lang="fr-FR" sz="900" b="0" i="0" u="none" strike="noStrike" dirty="0">
                        <a:effectLst/>
                        <a:latin typeface="Arial"/>
                      </a:endParaRPr>
                    </a:p>
                  </a:txBody>
                  <a:tcPr marL="0" marR="0" marT="0" marB="0" anchor="ctr"/>
                </a:tc>
              </a:tr>
            </a:tbl>
          </a:graphicData>
        </a:graphic>
      </p:graphicFrame>
      <p:sp>
        <p:nvSpPr>
          <p:cNvPr id="2" name="Espace réservé du numéro de diapositive 1"/>
          <p:cNvSpPr>
            <a:spLocks noGrp="1"/>
          </p:cNvSpPr>
          <p:nvPr>
            <p:ph type="sldNum" sz="quarter" idx="12"/>
          </p:nvPr>
        </p:nvSpPr>
        <p:spPr/>
        <p:txBody>
          <a:bodyPr/>
          <a:lstStyle/>
          <a:p>
            <a:fld id="{E1C3DE35-BC40-463C-8D13-15410AE35EC3}" type="slidenum">
              <a:rPr lang="fr-FR" smtClean="0"/>
              <a:pPr/>
              <a:t>44</a:t>
            </a:fld>
            <a:endParaRPr lang="fr-FR" dirty="0"/>
          </a:p>
        </p:txBody>
      </p:sp>
    </p:spTree>
    <p:extLst>
      <p:ext uri="{BB962C8B-B14F-4D97-AF65-F5344CB8AC3E}">
        <p14:creationId xmlns:p14="http://schemas.microsoft.com/office/powerpoint/2010/main" val="115163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3362254056"/>
              </p:ext>
            </p:extLst>
          </p:nvPr>
        </p:nvGraphicFramePr>
        <p:xfrm>
          <a:off x="3607321" y="1069132"/>
          <a:ext cx="5328591" cy="5366117"/>
        </p:xfrm>
        <a:graphic>
          <a:graphicData uri="http://schemas.openxmlformats.org/drawingml/2006/table">
            <a:tbl>
              <a:tblPr>
                <a:tableStyleId>{5C22544A-7EE6-4342-B048-85BDC9FD1C3A}</a:tableStyleId>
              </a:tblPr>
              <a:tblGrid>
                <a:gridCol w="572267"/>
                <a:gridCol w="1443957"/>
                <a:gridCol w="2850805"/>
                <a:gridCol w="461562"/>
              </a:tblGrid>
              <a:tr h="360040">
                <a:tc>
                  <a:txBody>
                    <a:bodyPr/>
                    <a:lstStyle/>
                    <a:p>
                      <a:pPr algn="ctr" fontAlgn="ctr"/>
                      <a:endParaRPr lang="fr-FR" sz="11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200" b="1" i="0" u="none" strike="noStrike" dirty="0" smtClean="0">
                          <a:effectLst/>
                          <a:latin typeface="Arial Narrow" pitchFamily="34" charset="0"/>
                        </a:rPr>
                        <a:t>Séquences</a:t>
                      </a: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200" b="1" i="0" u="none" strike="noStrike" dirty="0" smtClean="0">
                          <a:effectLst/>
                          <a:latin typeface="Arial Narrow" pitchFamily="34" charset="0"/>
                        </a:rPr>
                        <a:t>Commentaires</a:t>
                      </a: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000" u="none" strike="noStrike" dirty="0" smtClean="0">
                          <a:solidFill>
                            <a:schemeClr val="accent6">
                              <a:lumMod val="50000"/>
                            </a:schemeClr>
                          </a:solidFill>
                          <a:effectLst/>
                        </a:rPr>
                        <a:t>Nb </a:t>
                      </a:r>
                    </a:p>
                    <a:p>
                      <a:pPr algn="ctr" fontAlgn="ctr"/>
                      <a:r>
                        <a:rPr lang="fr-FR" sz="1000" u="none" strike="noStrike" dirty="0" err="1" smtClean="0">
                          <a:solidFill>
                            <a:schemeClr val="accent6">
                              <a:lumMod val="50000"/>
                            </a:schemeClr>
                          </a:solidFill>
                          <a:effectLst/>
                        </a:rPr>
                        <a:t>sem</a:t>
                      </a:r>
                      <a:endParaRPr lang="fr-FR" sz="1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4353">
                <a:tc>
                  <a:txBody>
                    <a:bodyPr/>
                    <a:lstStyle/>
                    <a:p>
                      <a:pPr algn="ctr" fontAlgn="ctr"/>
                      <a:endParaRPr lang="fr-FR" sz="10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952590">
                <a:tc rowSpan="2">
                  <a:txBody>
                    <a:bodyPr/>
                    <a:lstStyle/>
                    <a:p>
                      <a:pPr algn="ctr" fontAlgn="ctr"/>
                      <a:r>
                        <a:rPr lang="fr-FR" sz="2400" u="none" strike="noStrike" dirty="0" smtClean="0">
                          <a:effectLst/>
                        </a:rPr>
                        <a:t>ITEC – Période</a:t>
                      </a:r>
                      <a:r>
                        <a:rPr lang="fr-FR" sz="2400" u="none" strike="noStrike" baseline="0" dirty="0" smtClean="0">
                          <a:effectLst/>
                        </a:rPr>
                        <a:t> </a:t>
                      </a:r>
                      <a:r>
                        <a:rPr lang="fr-FR" sz="2400" u="none" strike="noStrike" dirty="0" smtClean="0">
                          <a:effectLst/>
                        </a:rPr>
                        <a:t>P2</a:t>
                      </a:r>
                      <a:endParaRPr lang="fr-FR" sz="24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l" fontAlgn="ctr"/>
                      <a:r>
                        <a:rPr lang="fr-FR" sz="1600" b="1" u="none" strike="noStrike" smtClean="0">
                          <a:effectLst/>
                        </a:rPr>
                        <a:t> </a:t>
                      </a:r>
                    </a:p>
                    <a:p>
                      <a:pPr algn="l" fontAlgn="ctr"/>
                      <a:endParaRPr lang="fr-FR" sz="1600" b="1" i="0" u="none" strike="noStrike" smtClean="0">
                        <a:effectLst/>
                        <a:latin typeface="Arial"/>
                      </a:endParaRPr>
                    </a:p>
                    <a:p>
                      <a:pPr algn="l" fontAlgn="ctr"/>
                      <a:endParaRPr lang="fr-FR" sz="1600" b="1" i="0" u="none" strike="noStrike" smtClean="0">
                        <a:effectLst/>
                        <a:latin typeface="Arial"/>
                      </a:endParaRPr>
                    </a:p>
                    <a:p>
                      <a:pPr algn="l" fontAlgn="ctr"/>
                      <a:endParaRPr lang="fr-FR" sz="1600" b="1" i="0" u="none" strike="noStrike" smtClean="0">
                        <a:effectLst/>
                        <a:latin typeface="Arial"/>
                      </a:endParaRPr>
                    </a:p>
                    <a:p>
                      <a:pPr algn="l" fontAlgn="ctr"/>
                      <a:endParaRPr lang="fr-FR" sz="1600" b="1" i="0" u="none" strike="noStrike" smtClean="0">
                        <a:effectLst/>
                        <a:latin typeface="Arial"/>
                      </a:endParaRPr>
                    </a:p>
                    <a:p>
                      <a:pPr algn="l" fontAlgn="ctr"/>
                      <a:endParaRPr lang="fr-FR" sz="1600" b="1" i="0" u="none" strike="noStrike" smtClean="0">
                        <a:effectLst/>
                        <a:latin typeface="Arial"/>
                      </a:endParaRPr>
                    </a:p>
                    <a:p>
                      <a:pPr algn="l" fontAlgn="ctr"/>
                      <a:endParaRPr lang="fr-FR" sz="1600" b="1" i="0" u="none" strike="noStrike" smtClean="0">
                        <a:effectLst/>
                        <a:latin typeface="Arial"/>
                      </a:endParaRPr>
                    </a:p>
                    <a:p>
                      <a:pPr algn="l" fontAlgn="ct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smtClean="0">
                          <a:solidFill>
                            <a:schemeClr val="accent6">
                              <a:lumMod val="50000"/>
                            </a:schemeClr>
                          </a:solidFill>
                          <a:effectLst/>
                        </a:rPr>
                        <a:t>3</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01917">
                <a:tc vMerge="1">
                  <a:txBody>
                    <a:bodyPr/>
                    <a:lstStyle/>
                    <a:p>
                      <a:endParaRPr lang="fr-FR"/>
                    </a:p>
                  </a:txBody>
                  <a:tcPr/>
                </a:tc>
                <a:tc>
                  <a:txBody>
                    <a:bodyPr/>
                    <a:lstStyle/>
                    <a:p>
                      <a:pPr algn="l" fontAlgn="ctr"/>
                      <a:r>
                        <a:rPr lang="fr-FR" sz="1600" b="1" u="none" strike="noStrike" dirty="0" smtClean="0">
                          <a:effectLst/>
                        </a:rPr>
                        <a:t> </a:t>
                      </a: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smtClean="0">
                        <a:effectLst/>
                        <a:latin typeface="Arial"/>
                      </a:endParaRPr>
                    </a:p>
                    <a:p>
                      <a:pPr algn="l" fontAlgn="ct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1600" b="1" u="none" strike="noStrike" baseline="0" dirty="0" smtClean="0">
                        <a:effectLs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4</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40325">
                <a:tc gridSpan="4">
                  <a:txBody>
                    <a:bodyPr/>
                    <a:lstStyle/>
                    <a:p>
                      <a:pPr algn="ctr" fontAlgn="ctr"/>
                      <a:endParaRPr lang="fr-FR" sz="1100" b="0" i="0" u="none" strike="noStrike" dirty="0">
                        <a:solidFill>
                          <a:schemeClr val="accent6">
                            <a:lumMod val="50000"/>
                          </a:schemeClr>
                        </a:solidFill>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fr-FR"/>
                    </a:p>
                  </a:txBody>
                  <a:tcPr/>
                </a:tc>
                <a:tc hMerge="1">
                  <a:txBody>
                    <a:bodyPr/>
                    <a:lstStyle/>
                    <a:p>
                      <a:endParaRPr lang="fr-FR"/>
                    </a:p>
                  </a:txBody>
                  <a:tcPr/>
                </a:tc>
                <a:tc hMerge="1">
                  <a:txBody>
                    <a:bodyPr/>
                    <a:lstStyle/>
                    <a:p>
                      <a:endParaRPr lang="fr-FR" dirty="0"/>
                    </a:p>
                  </a:txBody>
                  <a:tcPr/>
                </a:tc>
              </a:tr>
              <a:tr h="466162">
                <a:tc>
                  <a:txBody>
                    <a:bodyPr/>
                    <a:lstStyle/>
                    <a:p>
                      <a:pPr algn="ctr" fontAlgn="ctr"/>
                      <a:endParaRPr lang="fr-FR" sz="18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ctr"/>
                      <a:r>
                        <a:rPr lang="fr-FR" sz="1800" u="none" strike="noStrike" dirty="0" smtClean="0">
                          <a:effectLst/>
                        </a:rPr>
                        <a:t> </a:t>
                      </a:r>
                      <a:endParaRPr lang="fr-FR" sz="18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700" b="1" i="0" u="none" strike="noStrike" dirty="0" smtClean="0">
                        <a:effectLst/>
                        <a:latin typeface="Arial"/>
                      </a:endParaRPr>
                    </a:p>
                    <a:p>
                      <a:pPr algn="l" fontAlgn="ctr"/>
                      <a:endParaRPr lang="fr-FR" sz="700" b="1" i="0" u="none" strike="noStrike" dirty="0" smtClean="0">
                        <a:effectLst/>
                        <a:latin typeface="Arial"/>
                      </a:endParaRPr>
                    </a:p>
                    <a:p>
                      <a:pPr algn="l" fontAlgn="ctr"/>
                      <a:endParaRPr lang="fr-FR" sz="700" b="1" i="0" u="none" strike="noStrike" dirty="0" smtClean="0">
                        <a:effectLst/>
                        <a:latin typeface="Arial"/>
                      </a:endParaRPr>
                    </a:p>
                    <a:p>
                      <a:pPr algn="l" fontAlgn="ctr"/>
                      <a:endParaRPr lang="fr-FR" sz="700" b="1" i="0" u="none" strike="noStrike" dirty="0" smtClean="0">
                        <a:effectLst/>
                        <a:latin typeface="Arial"/>
                      </a:endParaRPr>
                    </a:p>
                    <a:p>
                      <a:pPr algn="l" fontAlgn="ctr"/>
                      <a:endParaRPr lang="fr-FR" sz="7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2</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940391645"/>
              </p:ext>
            </p:extLst>
          </p:nvPr>
        </p:nvGraphicFramePr>
        <p:xfrm>
          <a:off x="117527" y="325765"/>
          <a:ext cx="3312368" cy="6297215"/>
        </p:xfrm>
        <a:graphic>
          <a:graphicData uri="http://schemas.openxmlformats.org/drawingml/2006/table">
            <a:tbl>
              <a:tblPr>
                <a:tableStyleId>{5C22544A-7EE6-4342-B048-85BDC9FD1C3A}</a:tableStyleId>
              </a:tblPr>
              <a:tblGrid>
                <a:gridCol w="576064"/>
                <a:gridCol w="432048"/>
                <a:gridCol w="1944216"/>
                <a:gridCol w="360040"/>
              </a:tblGrid>
              <a:tr h="417135">
                <a:tc>
                  <a:txBody>
                    <a:bodyPr/>
                    <a:lstStyle/>
                    <a:p>
                      <a:pPr algn="ctr" fontAlgn="b"/>
                      <a:endParaRPr lang="fr-FR" sz="6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fr-FR" sz="800" b="0" i="0" u="none" strike="noStrike" dirty="0" smtClean="0">
                          <a:effectLst/>
                          <a:latin typeface="Arial"/>
                        </a:rPr>
                        <a:t>Périodes</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1800" u="none" strike="noStrike" dirty="0">
                          <a:effectLst/>
                        </a:rPr>
                        <a:t>Séquences</a:t>
                      </a:r>
                      <a:endParaRPr lang="fr-FR" sz="10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400" u="none" strike="noStrike" dirty="0" smtClean="0">
                          <a:solidFill>
                            <a:schemeClr val="accent6">
                              <a:lumMod val="50000"/>
                            </a:schemeClr>
                          </a:solidFill>
                          <a:effectLst/>
                        </a:rPr>
                        <a:t>Nb </a:t>
                      </a:r>
                      <a:r>
                        <a:rPr lang="fr-FR" sz="1400" u="none" strike="noStrike" dirty="0" err="1">
                          <a:solidFill>
                            <a:schemeClr val="accent6">
                              <a:lumMod val="50000"/>
                            </a:schemeClr>
                          </a:solidFill>
                          <a:effectLst/>
                        </a:rPr>
                        <a:t>sem</a:t>
                      </a:r>
                      <a:endParaRPr lang="fr-FR" sz="14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rowSpan="15">
                  <a:txBody>
                    <a:bodyPr/>
                    <a:lstStyle/>
                    <a:p>
                      <a:pPr algn="ctr" fontAlgn="ctr"/>
                      <a:r>
                        <a:rPr lang="fr-FR" sz="1800" b="1" u="none" strike="noStrike" dirty="0" smtClean="0">
                          <a:effectLst/>
                        </a:rPr>
                        <a:t>PREMIERE</a:t>
                      </a:r>
                      <a:r>
                        <a:rPr lang="fr-FR" sz="1800" u="none" strike="noStrike" dirty="0" smtClean="0">
                          <a:effectLst/>
                        </a:rPr>
                        <a:t>  (Enseignement  Transversal)</a:t>
                      </a:r>
                      <a:endParaRPr lang="fr-FR" sz="1800" b="0" i="0" u="none" strike="noStrike" dirty="0">
                        <a:solidFill>
                          <a:srgbClr val="FF0000"/>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2">
                  <a:txBody>
                    <a:bodyPr/>
                    <a:lstStyle/>
                    <a:p>
                      <a:pPr algn="ctr" fontAlgn="ctr"/>
                      <a:r>
                        <a:rPr lang="fr-FR" sz="2000" u="none" strike="noStrike" dirty="0">
                          <a:effectLst/>
                        </a:rPr>
                        <a:t>P1</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1- </a:t>
                      </a:r>
                      <a:r>
                        <a:rPr lang="fr-FR" sz="1400" b="0" u="none" strike="noStrike" dirty="0">
                          <a:effectLst/>
                        </a:rPr>
                        <a:t>L'éco construction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3</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2- </a:t>
                      </a:r>
                      <a:r>
                        <a:rPr lang="fr-FR" sz="1400" b="0" u="none" strike="noStrike" dirty="0">
                          <a:effectLst/>
                        </a:rPr>
                        <a:t>Design et architecture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3</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1621">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06622">
                <a:tc vMerge="1">
                  <a:txBody>
                    <a:bodyPr/>
                    <a:lstStyle/>
                    <a:p>
                      <a:endParaRPr lang="fr-FR"/>
                    </a:p>
                  </a:txBody>
                  <a:tcPr/>
                </a:tc>
                <a:tc rowSpan="3">
                  <a:txBody>
                    <a:bodyPr/>
                    <a:lstStyle/>
                    <a:p>
                      <a:pPr algn="ctr" fontAlgn="ctr"/>
                      <a:r>
                        <a:rPr lang="fr-FR" sz="2000" u="none" strike="noStrike" dirty="0">
                          <a:effectLst/>
                        </a:rPr>
                        <a:t>P2</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3- Structure </a:t>
                      </a:r>
                      <a:r>
                        <a:rPr lang="fr-FR" sz="1400" b="0" u="none" strike="noStrike" dirty="0">
                          <a:effectLst/>
                        </a:rPr>
                        <a:t>et matériaux dans l'habitat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4- L'énergie </a:t>
                      </a:r>
                      <a:r>
                        <a:rPr lang="fr-FR" sz="1400" b="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5- L'information </a:t>
                      </a:r>
                      <a:r>
                        <a:rPr lang="fr-FR" sz="1400" b="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2855">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609933">
                <a:tc vMerge="1">
                  <a:txBody>
                    <a:bodyPr/>
                    <a:lstStyle/>
                    <a:p>
                      <a:endParaRPr lang="fr-FR"/>
                    </a:p>
                  </a:txBody>
                  <a:tcPr/>
                </a:tc>
                <a:tc rowSpan="3">
                  <a:txBody>
                    <a:bodyPr/>
                    <a:lstStyle/>
                    <a:p>
                      <a:pPr algn="ctr" fontAlgn="ctr"/>
                      <a:r>
                        <a:rPr lang="fr-FR" sz="2000" u="none" strike="noStrike" dirty="0" smtClean="0">
                          <a:solidFill>
                            <a:schemeClr val="tx1">
                              <a:lumMod val="95000"/>
                              <a:lumOff val="5000"/>
                            </a:schemeClr>
                          </a:solidFill>
                          <a:effectLst/>
                        </a:rPr>
                        <a:t>P3</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6-  </a:t>
                      </a:r>
                      <a:r>
                        <a:rPr lang="fr-FR" sz="1400" b="0" u="none" strike="noStrike" dirty="0">
                          <a:effectLst/>
                        </a:rPr>
                        <a:t>Structure et matériaux des </a:t>
                      </a:r>
                      <a:r>
                        <a:rPr lang="fr-FR" sz="1400" b="0" u="none" strike="noStrike" dirty="0" err="1" smtClean="0">
                          <a:effectLst/>
                        </a:rPr>
                        <a:t>syst</a:t>
                      </a:r>
                      <a:r>
                        <a:rPr lang="fr-FR" sz="1400" b="0" u="none" strike="noStrike" dirty="0" smtClean="0">
                          <a:effectLst/>
                        </a:rPr>
                        <a:t>. mécatroniques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7- L'énergie </a:t>
                      </a:r>
                      <a:r>
                        <a:rPr lang="fr-FR" sz="1400" b="0" u="none" strike="noStrike" dirty="0">
                          <a:effectLst/>
                        </a:rPr>
                        <a:t>dans les systèmes 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smtClean="0">
                          <a:effectLst/>
                        </a:rPr>
                        <a:t>8- L'information </a:t>
                      </a:r>
                      <a:r>
                        <a:rPr lang="fr-FR" sz="1400" b="0" u="none" strike="noStrike" dirty="0">
                          <a:effectLst/>
                        </a:rPr>
                        <a:t>dans les </a:t>
                      </a:r>
                      <a:r>
                        <a:rPr lang="fr-FR" sz="1400" b="0" u="none" strike="noStrike" dirty="0" err="1" smtClean="0">
                          <a:effectLst/>
                        </a:rPr>
                        <a:t>syst</a:t>
                      </a:r>
                      <a:r>
                        <a:rPr lang="fr-FR" sz="1400" b="0" u="none" strike="noStrike" dirty="0" smtClean="0">
                          <a:effectLst/>
                        </a:rPr>
                        <a:t>. </a:t>
                      </a:r>
                      <a:r>
                        <a:rPr lang="fr-FR" sz="1400" b="0" u="none" strike="noStrike" dirty="0">
                          <a:effectLst/>
                        </a:rPr>
                        <a:t>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5578">
                <a:tc vMerge="1">
                  <a:txBody>
                    <a:bodyPr/>
                    <a:lstStyle/>
                    <a:p>
                      <a:endParaRPr lang="fr-FR"/>
                    </a:p>
                  </a:txBody>
                  <a:tcPr/>
                </a:tc>
                <a:tc>
                  <a:txBody>
                    <a:bodyPr/>
                    <a:lstStyle/>
                    <a:p>
                      <a:pPr algn="ctr" fontAlgn="ctr"/>
                      <a:endParaRPr lang="fr-FR" sz="1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06622">
                <a:tc vMerge="1">
                  <a:txBody>
                    <a:bodyPr/>
                    <a:lstStyle/>
                    <a:p>
                      <a:endParaRPr lang="fr-FR"/>
                    </a:p>
                  </a:txBody>
                  <a:tcPr/>
                </a:tc>
                <a:tc rowSpan="2">
                  <a:txBody>
                    <a:bodyPr/>
                    <a:lstStyle/>
                    <a:p>
                      <a:pPr algn="ctr" fontAlgn="ctr"/>
                      <a:r>
                        <a:rPr lang="fr-FR" sz="2000" u="none" strike="noStrike" dirty="0" smtClean="0">
                          <a:solidFill>
                            <a:schemeClr val="tx1">
                              <a:lumMod val="95000"/>
                              <a:lumOff val="5000"/>
                            </a:schemeClr>
                          </a:solidFill>
                          <a:effectLst/>
                        </a:rPr>
                        <a:t>P4</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9- </a:t>
                      </a:r>
                      <a:r>
                        <a:rPr lang="fr-FR" sz="1400" b="0" u="none" strike="noStrike" dirty="0">
                          <a:effectLst/>
                        </a:rPr>
                        <a:t>ME efficacité énergétique et matériaux</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6622">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rPr>
                        <a:t>10-  </a:t>
                      </a:r>
                      <a:r>
                        <a:rPr lang="fr-FR" sz="1400" b="0" u="none" strike="noStrike" dirty="0">
                          <a:effectLst/>
                        </a:rPr>
                        <a:t>EI efficacité énergétique et SI</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809">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06622">
                <a:tc vMerge="1">
                  <a:txBody>
                    <a:bodyPr/>
                    <a:lstStyle/>
                    <a:p>
                      <a:endParaRPr lang="fr-FR"/>
                    </a:p>
                  </a:txBody>
                  <a:tcPr/>
                </a:tc>
                <a:tc>
                  <a:txBody>
                    <a:bodyPr/>
                    <a:lstStyle/>
                    <a:p>
                      <a:pPr algn="ctr" fontAlgn="ctr"/>
                      <a:r>
                        <a:rPr lang="fr-FR" sz="2000" u="none" strike="noStrike" dirty="0">
                          <a:effectLst/>
                        </a:rPr>
                        <a:t>P5</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rPr>
                        <a:t>11- </a:t>
                      </a:r>
                      <a:r>
                        <a:rPr lang="fr-FR" sz="1400" b="0" u="none" strike="noStrike" dirty="0">
                          <a:effectLst/>
                        </a:rPr>
                        <a:t>Comportement des systèmes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483">
                <a:tc>
                  <a:txBody>
                    <a:bodyPr/>
                    <a:lstStyle/>
                    <a:p>
                      <a:pPr algn="l" fontAlgn="ctr"/>
                      <a:endParaRPr lang="fr-FR" sz="1050" b="0" i="0" u="none" strike="noStrike" dirty="0">
                        <a:effectLst/>
                        <a:latin typeface="Arial"/>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FR" sz="1050" u="none" strike="noStrike" dirty="0">
                          <a:effectLst/>
                        </a:rPr>
                        <a:t> </a:t>
                      </a:r>
                      <a:endParaRPr lang="fr-FR" sz="105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1050" u="none" strike="noStrike" dirty="0">
                          <a:effectLst/>
                        </a:rPr>
                        <a:t> </a:t>
                      </a:r>
                      <a:endParaRPr lang="fr-FR" sz="105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050" u="none" strike="noStrike" dirty="0">
                          <a:solidFill>
                            <a:schemeClr val="accent6">
                              <a:lumMod val="50000"/>
                            </a:schemeClr>
                          </a:solidFill>
                          <a:effectLst/>
                        </a:rPr>
                        <a:t>30</a:t>
                      </a:r>
                      <a:endParaRPr lang="fr-FR" sz="1050" b="0" i="0" u="none" strike="noStrike" dirty="0">
                        <a:solidFill>
                          <a:schemeClr val="accent6">
                            <a:lumMod val="50000"/>
                          </a:schemeClr>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Espace réservé du numéro de diapositive 4"/>
          <p:cNvSpPr>
            <a:spLocks noGrp="1"/>
          </p:cNvSpPr>
          <p:nvPr>
            <p:ph type="sldNum" sz="quarter" idx="12"/>
          </p:nvPr>
        </p:nvSpPr>
        <p:spPr/>
        <p:txBody>
          <a:bodyPr/>
          <a:lstStyle/>
          <a:p>
            <a:fld id="{E1C3DE35-BC40-463C-8D13-15410AE35EC3}" type="slidenum">
              <a:rPr lang="fr-FR" smtClean="0"/>
              <a:pPr/>
              <a:t>5</a:t>
            </a:fld>
            <a:endParaRPr lang="fr-FR" dirty="0"/>
          </a:p>
        </p:txBody>
      </p:sp>
      <p:grpSp>
        <p:nvGrpSpPr>
          <p:cNvPr id="12" name="Groupe 11"/>
          <p:cNvGrpSpPr/>
          <p:nvPr/>
        </p:nvGrpSpPr>
        <p:grpSpPr>
          <a:xfrm>
            <a:off x="4231984" y="1688247"/>
            <a:ext cx="4274342" cy="1240631"/>
            <a:chOff x="4231483" y="504825"/>
            <a:chExt cx="4274342" cy="1240631"/>
          </a:xfrm>
        </p:grpSpPr>
        <p:sp>
          <p:nvSpPr>
            <p:cNvPr id="7" name="ZoneTexte 6"/>
            <p:cNvSpPr txBox="1"/>
            <p:nvPr/>
          </p:nvSpPr>
          <p:spPr>
            <a:xfrm>
              <a:off x="4231483" y="504825"/>
              <a:ext cx="1368841" cy="830997"/>
            </a:xfrm>
            <a:prstGeom prst="rect">
              <a:avLst/>
            </a:prstGeom>
            <a:noFill/>
          </p:spPr>
          <p:txBody>
            <a:bodyPr wrap="square" lIns="0" tIns="0" rIns="0" bIns="0" rtlCol="0">
              <a:spAutoFit/>
            </a:bodyPr>
            <a:lstStyle/>
            <a:p>
              <a:r>
                <a:rPr lang="fr-FR" b="1" dirty="0"/>
                <a:t>4- le produit et </a:t>
              </a:r>
              <a:br>
                <a:rPr lang="fr-FR" b="1" dirty="0"/>
              </a:br>
              <a:r>
                <a:rPr lang="fr-FR" b="1" dirty="0"/>
                <a:t>sa réalisation</a:t>
              </a:r>
              <a:endParaRPr lang="fr-FR" dirty="0"/>
            </a:p>
          </p:txBody>
        </p:sp>
        <p:sp>
          <p:nvSpPr>
            <p:cNvPr id="9" name="ZoneTexte 8"/>
            <p:cNvSpPr txBox="1"/>
            <p:nvPr/>
          </p:nvSpPr>
          <p:spPr>
            <a:xfrm>
              <a:off x="5695574" y="514350"/>
              <a:ext cx="2810251" cy="1231106"/>
            </a:xfrm>
            <a:prstGeom prst="rect">
              <a:avLst/>
            </a:prstGeom>
            <a:noFill/>
          </p:spPr>
          <p:txBody>
            <a:bodyPr wrap="square" lIns="0" tIns="0" rIns="0" bIns="0" rtlCol="0">
              <a:spAutoFit/>
            </a:bodyPr>
            <a:lstStyle/>
            <a:p>
              <a:pPr fontAlgn="ctr"/>
              <a:r>
                <a:rPr lang="fr-FR" sz="1600" b="1" dirty="0" smtClean="0">
                  <a:solidFill>
                    <a:schemeClr val="bg1">
                      <a:lumMod val="50000"/>
                    </a:schemeClr>
                  </a:solidFill>
                  <a:sym typeface="Wingdings"/>
                </a:rPr>
                <a:t></a:t>
              </a:r>
              <a:r>
                <a:rPr lang="fr-FR" sz="1600" b="1" dirty="0" smtClean="0">
                  <a:solidFill>
                    <a:schemeClr val="bg1">
                      <a:lumMod val="50000"/>
                    </a:schemeClr>
                  </a:solidFill>
                </a:rPr>
                <a:t>Découverte </a:t>
              </a:r>
              <a:r>
                <a:rPr lang="fr-FR" sz="1600" b="1" dirty="0">
                  <a:solidFill>
                    <a:schemeClr val="bg1">
                      <a:lumMod val="50000"/>
                    </a:schemeClr>
                  </a:solidFill>
                </a:rPr>
                <a:t>de 2 procédés </a:t>
              </a:r>
              <a:r>
                <a:rPr lang="fr-FR" sz="1600" b="1" dirty="0" smtClean="0">
                  <a:solidFill>
                    <a:schemeClr val="bg1">
                      <a:lumMod val="50000"/>
                    </a:schemeClr>
                  </a:solidFill>
                </a:rPr>
                <a:t>d'obtention :</a:t>
              </a:r>
            </a:p>
            <a:p>
              <a:pPr marL="285750" indent="-285750" fontAlgn="ctr">
                <a:buFontTx/>
                <a:buChar char="-"/>
              </a:pPr>
              <a:r>
                <a:rPr lang="fr-FR" sz="1600" b="1" dirty="0" smtClean="0">
                  <a:solidFill>
                    <a:schemeClr val="bg1">
                      <a:lumMod val="50000"/>
                    </a:schemeClr>
                  </a:solidFill>
                </a:rPr>
                <a:t>l’usinage par enlèvement de matière </a:t>
              </a:r>
            </a:p>
            <a:p>
              <a:pPr marL="285750" indent="-285750" fontAlgn="ctr">
                <a:buFontTx/>
                <a:buChar char="-"/>
              </a:pPr>
              <a:r>
                <a:rPr lang="fr-FR" sz="1600" b="1" dirty="0" smtClean="0">
                  <a:solidFill>
                    <a:schemeClr val="bg1">
                      <a:lumMod val="50000"/>
                    </a:schemeClr>
                  </a:solidFill>
                </a:rPr>
                <a:t>l’ injection plastique  </a:t>
              </a:r>
              <a:endParaRPr lang="fr-FR" sz="1600" b="1" dirty="0">
                <a:solidFill>
                  <a:schemeClr val="bg1">
                    <a:lumMod val="50000"/>
                  </a:schemeClr>
                </a:solidFill>
                <a:latin typeface="Arial"/>
              </a:endParaRPr>
            </a:p>
          </p:txBody>
        </p:sp>
      </p:grpSp>
      <p:grpSp>
        <p:nvGrpSpPr>
          <p:cNvPr id="15" name="Groupe 14"/>
          <p:cNvGrpSpPr/>
          <p:nvPr/>
        </p:nvGrpSpPr>
        <p:grpSpPr>
          <a:xfrm>
            <a:off x="4165309" y="3580715"/>
            <a:ext cx="4330991" cy="2884022"/>
            <a:chOff x="4165309" y="2704415"/>
            <a:chExt cx="4330991" cy="2884022"/>
          </a:xfrm>
        </p:grpSpPr>
        <p:grpSp>
          <p:nvGrpSpPr>
            <p:cNvPr id="13" name="Groupe 12"/>
            <p:cNvGrpSpPr/>
            <p:nvPr/>
          </p:nvGrpSpPr>
          <p:grpSpPr>
            <a:xfrm>
              <a:off x="4270587" y="2704415"/>
              <a:ext cx="4225713" cy="1969770"/>
              <a:chOff x="4270587" y="2704415"/>
              <a:chExt cx="4225713" cy="1969770"/>
            </a:xfrm>
          </p:grpSpPr>
          <p:sp>
            <p:nvSpPr>
              <p:cNvPr id="3" name="ZoneTexte 2"/>
              <p:cNvSpPr txBox="1"/>
              <p:nvPr/>
            </p:nvSpPr>
            <p:spPr>
              <a:xfrm rot="20713236">
                <a:off x="4275835" y="3749166"/>
                <a:ext cx="1318237"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fr-FR" dirty="0" smtClean="0">
                    <a:solidFill>
                      <a:schemeClr val="bg1"/>
                    </a:solidFill>
                  </a:rPr>
                  <a:t>Exemple 1</a:t>
                </a:r>
                <a:endParaRPr lang="fr-FR" dirty="0">
                  <a:solidFill>
                    <a:schemeClr val="bg1"/>
                  </a:solidFill>
                </a:endParaRPr>
              </a:p>
            </p:txBody>
          </p:sp>
          <p:sp>
            <p:nvSpPr>
              <p:cNvPr id="6" name="ZoneTexte 5"/>
              <p:cNvSpPr txBox="1"/>
              <p:nvPr/>
            </p:nvSpPr>
            <p:spPr>
              <a:xfrm>
                <a:off x="4270587" y="2755403"/>
                <a:ext cx="1368841" cy="553998"/>
              </a:xfrm>
              <a:prstGeom prst="rect">
                <a:avLst/>
              </a:prstGeom>
              <a:noFill/>
            </p:spPr>
            <p:txBody>
              <a:bodyPr wrap="square" lIns="0" tIns="0" rIns="0" bIns="0" rtlCol="0">
                <a:spAutoFit/>
              </a:bodyPr>
              <a:lstStyle/>
              <a:p>
                <a:pPr fontAlgn="ctr"/>
                <a:r>
                  <a:rPr lang="fr-FR" b="1" dirty="0"/>
                  <a:t>5- mini projet n°1</a:t>
                </a:r>
                <a:endParaRPr lang="fr-FR" b="1" dirty="0">
                  <a:latin typeface="Arial"/>
                </a:endParaRPr>
              </a:p>
            </p:txBody>
          </p:sp>
          <p:sp>
            <p:nvSpPr>
              <p:cNvPr id="10" name="ZoneTexte 9"/>
              <p:cNvSpPr txBox="1"/>
              <p:nvPr/>
            </p:nvSpPr>
            <p:spPr>
              <a:xfrm>
                <a:off x="5686049" y="2704415"/>
                <a:ext cx="2810251" cy="1969770"/>
              </a:xfrm>
              <a:prstGeom prst="rect">
                <a:avLst/>
              </a:prstGeom>
              <a:noFill/>
            </p:spPr>
            <p:txBody>
              <a:bodyPr wrap="square" lIns="0" tIns="0" rIns="0" bIns="0" rtlCol="0">
                <a:spAutoFit/>
              </a:bodyPr>
              <a:lstStyle/>
              <a:p>
                <a:pPr fontAlgn="ctr"/>
                <a:r>
                  <a:rPr lang="fr-FR" sz="1600" b="1" dirty="0" smtClean="0">
                    <a:solidFill>
                      <a:schemeClr val="bg1">
                        <a:lumMod val="50000"/>
                      </a:schemeClr>
                    </a:solidFill>
                    <a:sym typeface="Wingdings"/>
                  </a:rPr>
                  <a:t></a:t>
                </a:r>
                <a:r>
                  <a:rPr lang="fr-FR" sz="1600" b="1" dirty="0" smtClean="0">
                    <a:solidFill>
                      <a:schemeClr val="bg1">
                        <a:lumMod val="50000"/>
                      </a:schemeClr>
                    </a:solidFill>
                  </a:rPr>
                  <a:t>Parcours </a:t>
                </a:r>
                <a:r>
                  <a:rPr lang="fr-FR" sz="1600" b="1" dirty="0">
                    <a:solidFill>
                      <a:schemeClr val="bg1">
                        <a:lumMod val="50000"/>
                      </a:schemeClr>
                    </a:solidFill>
                  </a:rPr>
                  <a:t>de quelques étapes du cycle de conception d'un produit. </a:t>
                </a:r>
              </a:p>
              <a:p>
                <a:pPr fontAlgn="ctr"/>
                <a:endParaRPr lang="fr-FR" sz="1600" b="1" dirty="0">
                  <a:solidFill>
                    <a:schemeClr val="bg1">
                      <a:lumMod val="50000"/>
                    </a:schemeClr>
                  </a:solidFill>
                </a:endParaRPr>
              </a:p>
              <a:p>
                <a:pPr fontAlgn="ctr"/>
                <a:r>
                  <a:rPr lang="fr-FR" sz="1600" b="1" dirty="0" smtClean="0">
                    <a:solidFill>
                      <a:schemeClr val="bg1">
                        <a:lumMod val="50000"/>
                      </a:schemeClr>
                    </a:solidFill>
                    <a:sym typeface="Wingdings"/>
                  </a:rPr>
                  <a:t></a:t>
                </a:r>
                <a:r>
                  <a:rPr lang="fr-FR" sz="1600" b="1" dirty="0" smtClean="0">
                    <a:solidFill>
                      <a:schemeClr val="bg1">
                        <a:lumMod val="50000"/>
                      </a:schemeClr>
                    </a:solidFill>
                  </a:rPr>
                  <a:t>Objectif </a:t>
                </a:r>
                <a:r>
                  <a:rPr lang="fr-FR" sz="1600" b="1" dirty="0">
                    <a:solidFill>
                      <a:schemeClr val="bg1">
                        <a:lumMod val="50000"/>
                      </a:schemeClr>
                    </a:solidFill>
                  </a:rPr>
                  <a:t>: </a:t>
                </a:r>
                <a:r>
                  <a:rPr lang="fr-FR" sz="1600" b="1" dirty="0" err="1">
                    <a:solidFill>
                      <a:schemeClr val="bg1">
                        <a:lumMod val="50000"/>
                      </a:schemeClr>
                    </a:solidFill>
                  </a:rPr>
                  <a:t>reconception</a:t>
                </a:r>
                <a:r>
                  <a:rPr lang="fr-FR" sz="1600" b="1" dirty="0">
                    <a:solidFill>
                      <a:schemeClr val="bg1">
                        <a:lumMod val="50000"/>
                      </a:schemeClr>
                    </a:solidFill>
                  </a:rPr>
                  <a:t> d’une clé USB</a:t>
                </a:r>
                <a:br>
                  <a:rPr lang="fr-FR" sz="1600" b="1" dirty="0">
                    <a:solidFill>
                      <a:schemeClr val="bg1">
                        <a:lumMod val="50000"/>
                      </a:schemeClr>
                    </a:solidFill>
                  </a:rPr>
                </a:br>
                <a:r>
                  <a:rPr lang="fr-FR" sz="1600" b="1" dirty="0">
                    <a:solidFill>
                      <a:schemeClr val="bg1">
                        <a:lumMod val="50000"/>
                      </a:schemeClr>
                    </a:solidFill>
                  </a:rPr>
                  <a:t>- Conception préliminaire</a:t>
                </a:r>
              </a:p>
              <a:p>
                <a:pPr fontAlgn="ctr"/>
                <a:r>
                  <a:rPr lang="fr-FR" sz="1600" b="1" dirty="0">
                    <a:solidFill>
                      <a:schemeClr val="bg1">
                        <a:lumMod val="50000"/>
                      </a:schemeClr>
                    </a:solidFill>
                  </a:rPr>
                  <a:t>- Conception détaillée</a:t>
                </a:r>
              </a:p>
              <a:p>
                <a:pPr fontAlgn="ctr"/>
                <a:r>
                  <a:rPr lang="fr-FR" sz="1600" b="1" dirty="0">
                    <a:solidFill>
                      <a:schemeClr val="bg1">
                        <a:lumMod val="50000"/>
                      </a:schemeClr>
                    </a:solidFill>
                  </a:rPr>
                  <a:t>- Prototypage par impression 3D</a:t>
                </a:r>
              </a:p>
            </p:txBody>
          </p:sp>
        </p:grpSp>
        <p:sp>
          <p:nvSpPr>
            <p:cNvPr id="14" name="ZoneTexte 13"/>
            <p:cNvSpPr txBox="1"/>
            <p:nvPr/>
          </p:nvSpPr>
          <p:spPr>
            <a:xfrm>
              <a:off x="4165309" y="4942106"/>
              <a:ext cx="1424987" cy="646331"/>
            </a:xfrm>
            <a:prstGeom prst="rect">
              <a:avLst/>
            </a:prstGeom>
            <a:noFill/>
          </p:spPr>
          <p:txBody>
            <a:bodyPr wrap="square" rtlCol="0">
              <a:spAutoFit/>
            </a:bodyPr>
            <a:lstStyle/>
            <a:p>
              <a:r>
                <a:rPr lang="fr-FR" b="1" dirty="0"/>
                <a:t>5-  mini projet n°1</a:t>
              </a:r>
              <a:endParaRPr lang="fr-FR" dirty="0"/>
            </a:p>
          </p:txBody>
        </p:sp>
      </p:grpSp>
      <p:sp>
        <p:nvSpPr>
          <p:cNvPr id="16" name="ZoneTexte 15"/>
          <p:cNvSpPr txBox="1"/>
          <p:nvPr/>
        </p:nvSpPr>
        <p:spPr>
          <a:xfrm>
            <a:off x="3604836" y="12561"/>
            <a:ext cx="4029075" cy="707886"/>
          </a:xfrm>
          <a:prstGeom prst="rect">
            <a:avLst/>
          </a:prstGeom>
          <a:noFill/>
        </p:spPr>
        <p:txBody>
          <a:bodyPr wrap="square" rtlCol="0">
            <a:spAutoFit/>
          </a:bodyPr>
          <a:lstStyle/>
          <a:p>
            <a:r>
              <a:rPr lang="fr-FR" sz="2000" dirty="0" smtClean="0">
                <a:solidFill>
                  <a:srgbClr val="0070C0"/>
                </a:solidFill>
                <a:latin typeface="+mj-lt"/>
              </a:rPr>
              <a:t>Les progressions de l’ET </a:t>
            </a:r>
            <a:r>
              <a:rPr lang="fr-FR" sz="2000" dirty="0" err="1" smtClean="0">
                <a:solidFill>
                  <a:srgbClr val="0070C0"/>
                </a:solidFill>
                <a:latin typeface="+mj-lt"/>
              </a:rPr>
              <a:t>et</a:t>
            </a:r>
            <a:r>
              <a:rPr lang="fr-FR" sz="2000" dirty="0" smtClean="0">
                <a:solidFill>
                  <a:srgbClr val="0070C0"/>
                </a:solidFill>
                <a:latin typeface="+mj-lt"/>
              </a:rPr>
              <a:t> de l’ITEC et leur relation.</a:t>
            </a:r>
            <a:endParaRPr lang="fr-FR" sz="2000" dirty="0">
              <a:solidFill>
                <a:srgbClr val="0070C0"/>
              </a:solidFill>
              <a:latin typeface="+mj-lt"/>
            </a:endParaRPr>
          </a:p>
        </p:txBody>
      </p:sp>
    </p:spTree>
    <p:extLst>
      <p:ext uri="{BB962C8B-B14F-4D97-AF65-F5344CB8AC3E}">
        <p14:creationId xmlns:p14="http://schemas.microsoft.com/office/powerpoint/2010/main" val="209581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213624540"/>
              </p:ext>
            </p:extLst>
          </p:nvPr>
        </p:nvGraphicFramePr>
        <p:xfrm>
          <a:off x="3599892" y="1212007"/>
          <a:ext cx="5328591" cy="4788743"/>
        </p:xfrm>
        <a:graphic>
          <a:graphicData uri="http://schemas.openxmlformats.org/drawingml/2006/table">
            <a:tbl>
              <a:tblPr>
                <a:tableStyleId>{5C22544A-7EE6-4342-B048-85BDC9FD1C3A}</a:tableStyleId>
              </a:tblPr>
              <a:tblGrid>
                <a:gridCol w="572267"/>
                <a:gridCol w="1443957"/>
                <a:gridCol w="2850805"/>
                <a:gridCol w="461562"/>
              </a:tblGrid>
              <a:tr h="150218">
                <a:tc gridSpan="4">
                  <a:txBody>
                    <a:bodyPr/>
                    <a:lstStyle/>
                    <a:p>
                      <a:pPr algn="ctr" fontAlgn="ctr"/>
                      <a:endParaRPr lang="fr-FR" sz="1100" b="0" i="0" u="none" strike="noStrike" dirty="0">
                        <a:solidFill>
                          <a:schemeClr val="accent6">
                            <a:lumMod val="50000"/>
                          </a:schemeClr>
                        </a:solidFill>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r>
              <a:tr h="417716">
                <a:tc rowSpan="3">
                  <a:txBody>
                    <a:bodyPr/>
                    <a:lstStyle/>
                    <a:p>
                      <a:pPr algn="ctr" fontAlgn="ctr"/>
                      <a:r>
                        <a:rPr lang="fr-FR" sz="2400" u="none" strike="noStrike" dirty="0" smtClean="0">
                          <a:effectLst/>
                        </a:rPr>
                        <a:t>ITEC-  Période</a:t>
                      </a:r>
                      <a:r>
                        <a:rPr lang="fr-FR" sz="2400" u="none" strike="noStrike" baseline="0" dirty="0" smtClean="0">
                          <a:effectLst/>
                        </a:rPr>
                        <a:t> </a:t>
                      </a:r>
                      <a:r>
                        <a:rPr lang="fr-FR" sz="2400" u="none" strike="noStrike" dirty="0" smtClean="0">
                          <a:effectLst/>
                        </a:rPr>
                        <a:t>P3</a:t>
                      </a:r>
                      <a:endParaRPr lang="fr-FR" sz="24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l" fontAlgn="ctr"/>
                      <a:r>
                        <a:rPr lang="fr-FR" sz="1400" u="none" strike="noStrike" dirty="0" smtClean="0">
                          <a:effectLst/>
                        </a:rPr>
                        <a:t> 5-  MINI </a:t>
                      </a:r>
                      <a:r>
                        <a:rPr lang="fr-FR" sz="1400" u="none" strike="noStrike" dirty="0">
                          <a:effectLst/>
                        </a:rPr>
                        <a:t>PROJET N°1</a:t>
                      </a:r>
                      <a:endParaRPr lang="fr-FR" sz="14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7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2</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720679">
                <a:tc vMerge="1">
                  <a:txBody>
                    <a:bodyPr/>
                    <a:lstStyle/>
                    <a:p>
                      <a:endParaRPr lang="fr-FR"/>
                    </a:p>
                  </a:txBody>
                  <a:tcPr/>
                </a:tc>
                <a:tc>
                  <a:txBody>
                    <a:bodyPr/>
                    <a:lstStyle/>
                    <a:p>
                      <a:pPr algn="l" fontAlgn="ctr"/>
                      <a:r>
                        <a:rPr lang="fr-FR" sz="1800" b="1" u="none" strike="noStrike" dirty="0" smtClean="0">
                          <a:effectLst/>
                        </a:rPr>
                        <a:t> </a:t>
                      </a: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rPr>
                        <a:t> </a:t>
                      </a: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4</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1743">
                <a:tc vMerge="1">
                  <a:txBody>
                    <a:bodyPr/>
                    <a:lstStyle/>
                    <a:p>
                      <a:endParaRPr lang="fr-FR"/>
                    </a:p>
                  </a:txBody>
                  <a:tcPr/>
                </a:tc>
                <a:tc>
                  <a:txBody>
                    <a:bodyPr/>
                    <a:lstStyle/>
                    <a:p>
                      <a:pPr algn="l" fontAlgn="ctr"/>
                      <a:r>
                        <a:rPr lang="fr-FR" sz="1800" b="1" u="none" strike="noStrike" dirty="0" smtClean="0">
                          <a:effectLst/>
                        </a:rPr>
                        <a:t> </a:t>
                      </a: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smtClean="0">
                        <a:effectLst/>
                        <a:latin typeface="Arial"/>
                      </a:endParaRPr>
                    </a:p>
                    <a:p>
                      <a:pPr algn="l" fontAlgn="ctr"/>
                      <a:endParaRPr lang="fr-FR" sz="18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fontAlgn="ctr">
                        <a:buFont typeface="Wingdings"/>
                        <a:buNone/>
                      </a:pP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2000" u="none" strike="noStrike" dirty="0">
                          <a:solidFill>
                            <a:schemeClr val="accent6">
                              <a:lumMod val="50000"/>
                            </a:schemeClr>
                          </a:solidFill>
                          <a:effectLst/>
                        </a:rPr>
                        <a:t>2</a:t>
                      </a:r>
                      <a:endParaRPr lang="fr-FR" sz="2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3825">
                <a:tc>
                  <a:txBody>
                    <a:bodyPr/>
                    <a:lstStyle/>
                    <a:p>
                      <a:pPr algn="ctr" fontAlgn="ctr"/>
                      <a:endParaRPr lang="fr-FR" sz="10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ct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indent="0" algn="l" fontAlgn="ctr">
                        <a:buFont typeface="Wingdings"/>
                        <a:buNone/>
                      </a:pPr>
                      <a:endParaRPr lang="fr-FR" sz="10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endParaRPr lang="fr-FR" sz="10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1980408877"/>
              </p:ext>
            </p:extLst>
          </p:nvPr>
        </p:nvGraphicFramePr>
        <p:xfrm>
          <a:off x="117527" y="167525"/>
          <a:ext cx="3312368" cy="6310685"/>
        </p:xfrm>
        <a:graphic>
          <a:graphicData uri="http://schemas.openxmlformats.org/drawingml/2006/table">
            <a:tbl>
              <a:tblPr>
                <a:tableStyleId>{5C22544A-7EE6-4342-B048-85BDC9FD1C3A}</a:tableStyleId>
              </a:tblPr>
              <a:tblGrid>
                <a:gridCol w="576064"/>
                <a:gridCol w="432048"/>
                <a:gridCol w="1944216"/>
                <a:gridCol w="360040"/>
              </a:tblGrid>
              <a:tr h="480486">
                <a:tc>
                  <a:txBody>
                    <a:bodyPr/>
                    <a:lstStyle/>
                    <a:p>
                      <a:pPr algn="ctr" fontAlgn="b"/>
                      <a:endParaRPr lang="fr-FR" sz="6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smtClean="0">
                          <a:effectLst/>
                          <a:latin typeface="Arial"/>
                        </a:rPr>
                        <a:t>Périodes</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2000" u="none" strike="noStrike" dirty="0">
                          <a:effectLst/>
                        </a:rPr>
                        <a:t>Séquences</a:t>
                      </a:r>
                      <a:endParaRPr lang="fr-FR" sz="105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smtClean="0">
                          <a:solidFill>
                            <a:schemeClr val="accent6">
                              <a:lumMod val="50000"/>
                            </a:schemeClr>
                          </a:solidFill>
                          <a:effectLst/>
                        </a:rPr>
                        <a:t>Nb </a:t>
                      </a:r>
                      <a:r>
                        <a:rPr lang="fr-FR" sz="1600" u="none" strike="noStrike" dirty="0" err="1">
                          <a:solidFill>
                            <a:schemeClr val="accent6">
                              <a:lumMod val="50000"/>
                            </a:schemeClr>
                          </a:solidFill>
                          <a:effectLst/>
                        </a:rPr>
                        <a:t>sem</a:t>
                      </a:r>
                      <a:endParaRPr lang="fr-FR" sz="1600" b="1"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rowSpan="15">
                  <a:txBody>
                    <a:bodyPr/>
                    <a:lstStyle/>
                    <a:p>
                      <a:pPr algn="ctr" fontAlgn="ctr"/>
                      <a:r>
                        <a:rPr lang="fr-FR" sz="1800" b="1" u="none" strike="noStrike" dirty="0" smtClean="0">
                          <a:effectLst/>
                        </a:rPr>
                        <a:t>PREMIERE</a:t>
                      </a:r>
                      <a:r>
                        <a:rPr lang="fr-FR" sz="1800" u="none" strike="noStrike" dirty="0" smtClean="0">
                          <a:effectLst/>
                        </a:rPr>
                        <a:t>  (Enseignement  Transversal)</a:t>
                      </a:r>
                      <a:endParaRPr lang="fr-FR" sz="1800" b="0" i="0" u="none" strike="noStrike" dirty="0">
                        <a:solidFill>
                          <a:srgbClr val="FF0000"/>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2">
                  <a:txBody>
                    <a:bodyPr/>
                    <a:lstStyle/>
                    <a:p>
                      <a:pPr algn="ctr" fontAlgn="ctr"/>
                      <a:r>
                        <a:rPr lang="fr-FR" sz="2000" u="none" strike="noStrike" dirty="0" smtClean="0">
                          <a:effectLst/>
                        </a:rPr>
                        <a:t>P1</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1- </a:t>
                      </a:r>
                      <a:r>
                        <a:rPr lang="fr-FR" sz="1400" u="none" strike="noStrike" dirty="0">
                          <a:effectLst/>
                        </a:rPr>
                        <a:t>L'éco construction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3</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2- </a:t>
                      </a:r>
                      <a:r>
                        <a:rPr lang="fr-FR" sz="1400" u="none" strike="noStrike" dirty="0">
                          <a:effectLst/>
                        </a:rPr>
                        <a:t>Design et architecture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3</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980">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20425">
                <a:tc vMerge="1">
                  <a:txBody>
                    <a:bodyPr/>
                    <a:lstStyle/>
                    <a:p>
                      <a:endParaRPr lang="fr-FR"/>
                    </a:p>
                  </a:txBody>
                  <a:tcPr/>
                </a:tc>
                <a:tc rowSpan="3">
                  <a:txBody>
                    <a:bodyPr/>
                    <a:lstStyle/>
                    <a:p>
                      <a:pPr algn="ctr" fontAlgn="ctr"/>
                      <a:r>
                        <a:rPr lang="fr-FR" sz="2000" u="none" strike="noStrike" dirty="0" smtClean="0">
                          <a:effectLst/>
                        </a:rPr>
                        <a:t>P2</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3- Structure </a:t>
                      </a:r>
                      <a:r>
                        <a:rPr lang="fr-FR" sz="1400" u="none" strike="noStrike" dirty="0">
                          <a:effectLst/>
                        </a:rPr>
                        <a:t>et matériaux dans l'habitat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4- L'énergie </a:t>
                      </a:r>
                      <a:r>
                        <a:rPr lang="fr-FR" sz="140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5- L'information </a:t>
                      </a:r>
                      <a:r>
                        <a:rPr lang="fr-FR" sz="140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7270">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u="none" strike="noStrike" dirty="0">
                          <a:effectLst/>
                        </a:rPr>
                        <a:t> </a:t>
                      </a:r>
                      <a:endParaRPr lang="fr-FR" sz="10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720729">
                <a:tc vMerge="1">
                  <a:txBody>
                    <a:bodyPr/>
                    <a:lstStyle/>
                    <a:p>
                      <a:endParaRPr lang="fr-FR"/>
                    </a:p>
                  </a:txBody>
                  <a:tcPr/>
                </a:tc>
                <a:tc rowSpan="3">
                  <a:txBody>
                    <a:bodyPr/>
                    <a:lstStyle/>
                    <a:p>
                      <a:pPr algn="ctr" fontAlgn="ctr"/>
                      <a:r>
                        <a:rPr lang="fr-FR" sz="2000" u="none" strike="noStrike" dirty="0" smtClean="0">
                          <a:solidFill>
                            <a:schemeClr val="tx1">
                              <a:lumMod val="95000"/>
                              <a:lumOff val="5000"/>
                            </a:schemeClr>
                          </a:solidFill>
                          <a:effectLst/>
                        </a:rPr>
                        <a:t>P3</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rPr>
                        <a:t>6-  </a:t>
                      </a:r>
                      <a:r>
                        <a:rPr lang="fr-FR" sz="1600" b="1" u="none" strike="noStrike" dirty="0">
                          <a:effectLst/>
                        </a:rPr>
                        <a:t>Structure et matériaux des </a:t>
                      </a:r>
                      <a:r>
                        <a:rPr lang="fr-FR" sz="1600" b="1" u="none" strike="noStrike" dirty="0" err="1" smtClean="0">
                          <a:effectLst/>
                        </a:rPr>
                        <a:t>syst</a:t>
                      </a:r>
                      <a:r>
                        <a:rPr lang="fr-FR" sz="1600" b="1" u="none" strike="noStrike" dirty="0" smtClean="0">
                          <a:effectLst/>
                        </a:rPr>
                        <a:t>. mécatroniques </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7- L'énergie </a:t>
                      </a:r>
                      <a:r>
                        <a:rPr lang="fr-FR" sz="1400" u="none" strike="noStrike" dirty="0">
                          <a:effectLst/>
                        </a:rPr>
                        <a:t>dans les systèmes 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smtClean="0">
                          <a:effectLst/>
                        </a:rPr>
                        <a:t>8- L'information </a:t>
                      </a:r>
                      <a:r>
                        <a:rPr lang="fr-FR" sz="1400" u="none" strike="noStrike" dirty="0">
                          <a:effectLst/>
                        </a:rPr>
                        <a:t>dans les </a:t>
                      </a:r>
                      <a:r>
                        <a:rPr lang="fr-FR" sz="1400" u="none" strike="noStrike" dirty="0" err="1" smtClean="0">
                          <a:effectLst/>
                        </a:rPr>
                        <a:t>syst</a:t>
                      </a:r>
                      <a:r>
                        <a:rPr lang="fr-FR" sz="1400" u="none" strike="noStrike" dirty="0" smtClean="0">
                          <a:effectLst/>
                        </a:rPr>
                        <a:t>. </a:t>
                      </a:r>
                      <a:r>
                        <a:rPr lang="fr-FR" sz="1400" u="none" strike="noStrike" dirty="0">
                          <a:effectLst/>
                        </a:rPr>
                        <a:t>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600" u="none" strike="noStrike" dirty="0">
                          <a:solidFill>
                            <a:schemeClr val="accent6">
                              <a:lumMod val="50000"/>
                            </a:schemeClr>
                          </a:solidFill>
                          <a:effectLst/>
                        </a:rPr>
                        <a:t>2</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510">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10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20425">
                <a:tc vMerge="1">
                  <a:txBody>
                    <a:bodyPr/>
                    <a:lstStyle/>
                    <a:p>
                      <a:endParaRPr lang="fr-FR"/>
                    </a:p>
                  </a:txBody>
                  <a:tcPr/>
                </a:tc>
                <a:tc rowSpan="2">
                  <a:txBody>
                    <a:bodyPr/>
                    <a:lstStyle/>
                    <a:p>
                      <a:pPr algn="ctr" fontAlgn="ctr"/>
                      <a:r>
                        <a:rPr lang="fr-FR" sz="2000" u="none" strike="noStrike" dirty="0" smtClean="0">
                          <a:solidFill>
                            <a:schemeClr val="tx1">
                              <a:lumMod val="95000"/>
                              <a:lumOff val="5000"/>
                            </a:schemeClr>
                          </a:solidFill>
                          <a:effectLst/>
                        </a:rPr>
                        <a:t>P4</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9- </a:t>
                      </a:r>
                      <a:r>
                        <a:rPr lang="fr-FR" sz="1400" u="none" strike="noStrike" dirty="0">
                          <a:effectLst/>
                        </a:rPr>
                        <a:t>ME efficacité énergétique et matériaux</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042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10-  </a:t>
                      </a:r>
                      <a:r>
                        <a:rPr lang="fr-FR" sz="1400" u="none" strike="noStrike" dirty="0">
                          <a:effectLst/>
                        </a:rPr>
                        <a:t>EI efficacité énergétique et SI</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7270">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u="none" strike="noStrike" dirty="0">
                          <a:effectLst/>
                        </a:rPr>
                        <a:t> </a:t>
                      </a:r>
                      <a:endParaRPr lang="fr-FR" sz="10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solidFill>
                            <a:schemeClr val="accent6">
                              <a:lumMod val="50000"/>
                            </a:schemeClr>
                          </a:solidFill>
                          <a:effectLst/>
                        </a:rPr>
                        <a:t> </a:t>
                      </a:r>
                      <a:endParaRPr lang="fr-FR" sz="10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20425">
                <a:tc vMerge="1">
                  <a:txBody>
                    <a:bodyPr/>
                    <a:lstStyle/>
                    <a:p>
                      <a:endParaRPr lang="fr-FR"/>
                    </a:p>
                  </a:txBody>
                  <a:tcPr/>
                </a:tc>
                <a:tc>
                  <a:txBody>
                    <a:bodyPr/>
                    <a:lstStyle/>
                    <a:p>
                      <a:pPr algn="ctr" fontAlgn="ctr"/>
                      <a:r>
                        <a:rPr lang="fr-FR" sz="2000" u="none" strike="noStrike" dirty="0">
                          <a:effectLst/>
                        </a:rPr>
                        <a:t>P5</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fr-FR" sz="1400" u="none" strike="noStrike" dirty="0" smtClean="0">
                          <a:effectLst/>
                        </a:rPr>
                        <a:t>11- </a:t>
                      </a:r>
                      <a:r>
                        <a:rPr lang="fr-FR" sz="1400" u="none" strike="noStrike" dirty="0">
                          <a:effectLst/>
                        </a:rPr>
                        <a:t>Comportement des systèmes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solidFill>
                            <a:schemeClr val="accent6">
                              <a:lumMod val="50000"/>
                            </a:schemeClr>
                          </a:solidFill>
                          <a:effectLst/>
                        </a:rPr>
                        <a:t>4</a:t>
                      </a:r>
                      <a:endParaRPr lang="fr-FR" sz="1600" b="0" i="0" u="none" strike="noStrike" dirty="0">
                        <a:solidFill>
                          <a:schemeClr val="accent6">
                            <a:lumMod val="50000"/>
                          </a:schemeClr>
                        </a:solidFill>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7659">
                <a:tc>
                  <a:txBody>
                    <a:bodyPr/>
                    <a:lstStyle/>
                    <a:p>
                      <a:pPr algn="l" fontAlgn="ctr"/>
                      <a:endParaRPr lang="fr-FR" sz="1050" b="0" i="0" u="none" strike="noStrike" dirty="0">
                        <a:effectLst/>
                        <a:latin typeface="Arial"/>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FR" sz="1050" u="none" strike="noStrike" dirty="0">
                          <a:effectLst/>
                        </a:rPr>
                        <a:t> </a:t>
                      </a:r>
                      <a:endParaRPr lang="fr-FR" sz="105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1050" u="none" strike="noStrike" dirty="0">
                          <a:effectLst/>
                        </a:rPr>
                        <a:t> </a:t>
                      </a:r>
                      <a:endParaRPr lang="fr-FR" sz="105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050" u="none" strike="noStrike" dirty="0">
                          <a:solidFill>
                            <a:schemeClr val="accent6">
                              <a:lumMod val="50000"/>
                            </a:schemeClr>
                          </a:solidFill>
                          <a:effectLst/>
                        </a:rPr>
                        <a:t>30</a:t>
                      </a:r>
                      <a:endParaRPr lang="fr-FR" sz="1050" b="0" i="0" u="none" strike="noStrike" dirty="0">
                        <a:solidFill>
                          <a:schemeClr val="accent6">
                            <a:lumMod val="50000"/>
                          </a:schemeClr>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Espace réservé du numéro de diapositive 2"/>
          <p:cNvSpPr>
            <a:spLocks noGrp="1"/>
          </p:cNvSpPr>
          <p:nvPr>
            <p:ph type="sldNum" sz="quarter" idx="12"/>
          </p:nvPr>
        </p:nvSpPr>
        <p:spPr/>
        <p:txBody>
          <a:bodyPr/>
          <a:lstStyle/>
          <a:p>
            <a:fld id="{E1C3DE35-BC40-463C-8D13-15410AE35EC3}" type="slidenum">
              <a:rPr lang="fr-FR" smtClean="0"/>
              <a:pPr/>
              <a:t>6</a:t>
            </a:fld>
            <a:endParaRPr lang="fr-FR" dirty="0"/>
          </a:p>
        </p:txBody>
      </p:sp>
      <p:grpSp>
        <p:nvGrpSpPr>
          <p:cNvPr id="22" name="Groupe 21"/>
          <p:cNvGrpSpPr/>
          <p:nvPr/>
        </p:nvGrpSpPr>
        <p:grpSpPr>
          <a:xfrm>
            <a:off x="4243508" y="3861441"/>
            <a:ext cx="4205168" cy="1969770"/>
            <a:chOff x="4243508" y="4080516"/>
            <a:chExt cx="4205168" cy="1969770"/>
          </a:xfrm>
        </p:grpSpPr>
        <p:sp>
          <p:nvSpPr>
            <p:cNvPr id="16" name="ZoneTexte 15"/>
            <p:cNvSpPr txBox="1"/>
            <p:nvPr/>
          </p:nvSpPr>
          <p:spPr>
            <a:xfrm>
              <a:off x="4243508" y="4109091"/>
              <a:ext cx="1305248" cy="1938992"/>
            </a:xfrm>
            <a:prstGeom prst="rect">
              <a:avLst/>
            </a:prstGeom>
            <a:solidFill>
              <a:schemeClr val="bg1"/>
            </a:solidFill>
          </p:spPr>
          <p:txBody>
            <a:bodyPr wrap="square" lIns="0" tIns="0" rIns="0" bIns="0" rtlCol="0">
              <a:spAutoFit/>
            </a:bodyPr>
            <a:lstStyle/>
            <a:p>
              <a:pPr fontAlgn="ctr"/>
              <a:r>
                <a:rPr lang="fr-FR" b="1" dirty="0" smtClean="0"/>
                <a:t>7- </a:t>
              </a:r>
              <a:r>
                <a:rPr lang="fr-FR" b="1" dirty="0"/>
                <a:t>Comporte- ment  des mécanismes, aspect cinématique (première partie)</a:t>
              </a:r>
              <a:endParaRPr lang="fr-FR" b="1" dirty="0">
                <a:latin typeface="Arial"/>
              </a:endParaRPr>
            </a:p>
          </p:txBody>
        </p:sp>
        <p:sp>
          <p:nvSpPr>
            <p:cNvPr id="17" name="ZoneTexte 16"/>
            <p:cNvSpPr txBox="1"/>
            <p:nvPr/>
          </p:nvSpPr>
          <p:spPr>
            <a:xfrm>
              <a:off x="5653208" y="4080516"/>
              <a:ext cx="2795468" cy="1969770"/>
            </a:xfrm>
            <a:prstGeom prst="rect">
              <a:avLst/>
            </a:prstGeom>
            <a:solidFill>
              <a:schemeClr val="bg1"/>
            </a:solidFill>
          </p:spPr>
          <p:txBody>
            <a:bodyPr wrap="square" lIns="0" tIns="0" rIns="0" bIns="0" rtlCol="0">
              <a:spAutoFit/>
            </a:bodyPr>
            <a:lstStyle/>
            <a:p>
              <a:pPr fontAlgn="ctr"/>
              <a:r>
                <a:rPr lang="fr-FR" sz="1600" b="1" dirty="0">
                  <a:solidFill>
                    <a:schemeClr val="bg1">
                      <a:lumMod val="50000"/>
                    </a:schemeClr>
                  </a:solidFill>
                  <a:sym typeface="Wingdings"/>
                </a:rPr>
                <a:t> </a:t>
              </a:r>
              <a:r>
                <a:rPr lang="fr-FR" sz="1600" b="1" dirty="0">
                  <a:solidFill>
                    <a:schemeClr val="bg1">
                      <a:lumMod val="50000"/>
                    </a:schemeClr>
                  </a:solidFill>
                </a:rPr>
                <a:t>Poursuite de la modélisation du réel : étude des mouvements de solides.</a:t>
              </a:r>
            </a:p>
            <a:p>
              <a:pPr fontAlgn="ctr"/>
              <a:r>
                <a:rPr lang="fr-FR" sz="1600" b="1" dirty="0">
                  <a:solidFill>
                    <a:schemeClr val="bg1">
                      <a:lumMod val="50000"/>
                    </a:schemeClr>
                  </a:solidFill>
                </a:rPr>
                <a:t> </a:t>
              </a:r>
            </a:p>
            <a:p>
              <a:pPr fontAlgn="ctr"/>
              <a:r>
                <a:rPr lang="fr-FR" sz="1600" b="1" dirty="0">
                  <a:solidFill>
                    <a:schemeClr val="bg1">
                      <a:lumMod val="50000"/>
                    </a:schemeClr>
                  </a:solidFill>
                </a:rPr>
                <a:t>(Utilisation de logiciels de simulation afin de dominer rapidement les notions de bases de la cinématique).</a:t>
              </a:r>
            </a:p>
          </p:txBody>
        </p:sp>
      </p:grpSp>
      <p:grpSp>
        <p:nvGrpSpPr>
          <p:cNvPr id="21" name="Groupe 20"/>
          <p:cNvGrpSpPr/>
          <p:nvPr/>
        </p:nvGrpSpPr>
        <p:grpSpPr>
          <a:xfrm>
            <a:off x="2924175" y="1876425"/>
            <a:ext cx="5524501" cy="1846659"/>
            <a:chOff x="2924175" y="2133600"/>
            <a:chExt cx="5524501" cy="1846659"/>
          </a:xfrm>
        </p:grpSpPr>
        <p:cxnSp>
          <p:nvCxnSpPr>
            <p:cNvPr id="6" name="Connecteur droit 5"/>
            <p:cNvCxnSpPr/>
            <p:nvPr/>
          </p:nvCxnSpPr>
          <p:spPr>
            <a:xfrm>
              <a:off x="2924175" y="3503050"/>
              <a:ext cx="1319333" cy="3641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4243508" y="2133600"/>
              <a:ext cx="1305248" cy="1846659"/>
            </a:xfrm>
            <a:prstGeom prst="rect">
              <a:avLst/>
            </a:prstGeom>
            <a:solidFill>
              <a:schemeClr val="accent6">
                <a:lumMod val="60000"/>
                <a:lumOff val="40000"/>
              </a:schemeClr>
            </a:solidFill>
          </p:spPr>
          <p:txBody>
            <a:bodyPr wrap="square" lIns="0" tIns="0" rIns="0" bIns="0" rtlCol="0">
              <a:spAutoFit/>
            </a:bodyPr>
            <a:lstStyle/>
            <a:p>
              <a:pPr fontAlgn="ctr"/>
              <a:r>
                <a:rPr lang="fr-FR" b="1" dirty="0"/>
                <a:t>6- la modélisation de </a:t>
              </a:r>
              <a:r>
                <a:rPr lang="fr-FR" b="1" dirty="0" smtClean="0"/>
                <a:t>produit</a:t>
              </a:r>
            </a:p>
            <a:p>
              <a:pPr fontAlgn="ctr"/>
              <a:endParaRPr lang="fr-FR" sz="1200" b="1" dirty="0" smtClean="0"/>
            </a:p>
            <a:p>
              <a:pPr fontAlgn="ctr"/>
              <a:endParaRPr lang="fr-FR" b="1" dirty="0">
                <a:latin typeface="Arial"/>
              </a:endParaRPr>
            </a:p>
            <a:p>
              <a:pPr fontAlgn="ctr"/>
              <a:endParaRPr lang="fr-FR" b="1" dirty="0">
                <a:latin typeface="Arial"/>
              </a:endParaRPr>
            </a:p>
            <a:p>
              <a:pPr fontAlgn="ctr"/>
              <a:endParaRPr lang="fr-FR" b="1" dirty="0">
                <a:latin typeface="Arial"/>
              </a:endParaRPr>
            </a:p>
          </p:txBody>
        </p:sp>
        <p:sp>
          <p:nvSpPr>
            <p:cNvPr id="15" name="ZoneTexte 14"/>
            <p:cNvSpPr txBox="1"/>
            <p:nvPr/>
          </p:nvSpPr>
          <p:spPr>
            <a:xfrm>
              <a:off x="5653208" y="2140983"/>
              <a:ext cx="2795468" cy="1723549"/>
            </a:xfrm>
            <a:prstGeom prst="rect">
              <a:avLst/>
            </a:prstGeom>
            <a:noFill/>
          </p:spPr>
          <p:txBody>
            <a:bodyPr wrap="square" lIns="0" tIns="0" rIns="0" bIns="0" rtlCol="0">
              <a:spAutoFit/>
            </a:bodyPr>
            <a:lstStyle/>
            <a:p>
              <a:pPr fontAlgn="ctr"/>
              <a:r>
                <a:rPr lang="fr-FR" sz="1600" b="1" dirty="0">
                  <a:solidFill>
                    <a:schemeClr val="bg1">
                      <a:lumMod val="50000"/>
                    </a:schemeClr>
                  </a:solidFill>
                  <a:sym typeface="Wingdings"/>
                </a:rPr>
                <a:t> D</a:t>
              </a:r>
              <a:r>
                <a:rPr lang="fr-FR" sz="1600" b="1" dirty="0">
                  <a:solidFill>
                    <a:schemeClr val="bg1">
                      <a:lumMod val="50000"/>
                    </a:schemeClr>
                  </a:solidFill>
                </a:rPr>
                <a:t>écouverte de la modélisation cinématique  d'un mécanisme. </a:t>
              </a:r>
            </a:p>
            <a:p>
              <a:pPr fontAlgn="ctr"/>
              <a:endParaRPr lang="fr-FR" sz="1600" b="1" dirty="0">
                <a:solidFill>
                  <a:schemeClr val="bg1">
                    <a:lumMod val="50000"/>
                  </a:schemeClr>
                </a:solidFill>
              </a:endParaRPr>
            </a:p>
            <a:p>
              <a:pPr fontAlgn="ctr"/>
              <a:r>
                <a:rPr lang="fr-FR" sz="1600" b="1" dirty="0">
                  <a:solidFill>
                    <a:schemeClr val="bg1">
                      <a:lumMod val="50000"/>
                    </a:schemeClr>
                  </a:solidFill>
                </a:rPr>
                <a:t>(Activités de démontage et utilisation de modeleur volumique sur des supports variés)</a:t>
              </a:r>
            </a:p>
          </p:txBody>
        </p:sp>
        <p:sp>
          <p:nvSpPr>
            <p:cNvPr id="7" name="ZoneTexte 6"/>
            <p:cNvSpPr txBox="1"/>
            <p:nvPr/>
          </p:nvSpPr>
          <p:spPr>
            <a:xfrm rot="21159386">
              <a:off x="4261911" y="3360877"/>
              <a:ext cx="1268443" cy="369332"/>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fr-FR" dirty="0" smtClean="0">
                  <a:solidFill>
                    <a:schemeClr val="bg1"/>
                  </a:solidFill>
                </a:rPr>
                <a:t>Exemple 2</a:t>
              </a:r>
              <a:endParaRPr lang="fr-FR" dirty="0">
                <a:solidFill>
                  <a:schemeClr val="bg1"/>
                </a:solidFill>
              </a:endParaRPr>
            </a:p>
          </p:txBody>
        </p:sp>
      </p:grpSp>
      <p:sp>
        <p:nvSpPr>
          <p:cNvPr id="20" name="ZoneTexte 19"/>
          <p:cNvSpPr txBox="1"/>
          <p:nvPr/>
        </p:nvSpPr>
        <p:spPr>
          <a:xfrm>
            <a:off x="3604836" y="12561"/>
            <a:ext cx="4029075" cy="707886"/>
          </a:xfrm>
          <a:prstGeom prst="rect">
            <a:avLst/>
          </a:prstGeom>
          <a:noFill/>
        </p:spPr>
        <p:txBody>
          <a:bodyPr wrap="square" rtlCol="0">
            <a:spAutoFit/>
          </a:bodyPr>
          <a:lstStyle/>
          <a:p>
            <a:r>
              <a:rPr lang="fr-FR" sz="2000" dirty="0" smtClean="0">
                <a:solidFill>
                  <a:srgbClr val="0070C0"/>
                </a:solidFill>
                <a:latin typeface="+mj-lt"/>
              </a:rPr>
              <a:t>Les progressions de l’ET </a:t>
            </a:r>
            <a:r>
              <a:rPr lang="fr-FR" sz="2000" dirty="0" err="1" smtClean="0">
                <a:solidFill>
                  <a:srgbClr val="0070C0"/>
                </a:solidFill>
                <a:latin typeface="+mj-lt"/>
              </a:rPr>
              <a:t>et</a:t>
            </a:r>
            <a:r>
              <a:rPr lang="fr-FR" sz="2000" dirty="0" smtClean="0">
                <a:solidFill>
                  <a:srgbClr val="0070C0"/>
                </a:solidFill>
                <a:latin typeface="+mj-lt"/>
              </a:rPr>
              <a:t> de l’ITEC et leur relation.</a:t>
            </a:r>
            <a:endParaRPr lang="fr-FR" sz="2000" dirty="0">
              <a:solidFill>
                <a:srgbClr val="0070C0"/>
              </a:solidFill>
              <a:latin typeface="+mj-lt"/>
            </a:endParaRPr>
          </a:p>
        </p:txBody>
      </p:sp>
    </p:spTree>
    <p:extLst>
      <p:ext uri="{BB962C8B-B14F-4D97-AF65-F5344CB8AC3E}">
        <p14:creationId xmlns:p14="http://schemas.microsoft.com/office/powerpoint/2010/main" val="412675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1863441753"/>
              </p:ext>
            </p:extLst>
          </p:nvPr>
        </p:nvGraphicFramePr>
        <p:xfrm>
          <a:off x="3635896" y="1119059"/>
          <a:ext cx="5184576" cy="5256976"/>
        </p:xfrm>
        <a:graphic>
          <a:graphicData uri="http://schemas.openxmlformats.org/drawingml/2006/table">
            <a:tbl>
              <a:tblPr>
                <a:tableStyleId>{5C22544A-7EE6-4342-B048-85BDC9FD1C3A}</a:tableStyleId>
              </a:tblPr>
              <a:tblGrid>
                <a:gridCol w="526959"/>
                <a:gridCol w="1633281"/>
                <a:gridCol w="2606225"/>
                <a:gridCol w="418111"/>
              </a:tblGrid>
              <a:tr h="216024">
                <a:tc>
                  <a:txBody>
                    <a:bodyPr/>
                    <a:lstStyle/>
                    <a:p>
                      <a:pPr algn="ctr" fontAlgn="ctr"/>
                      <a:endParaRPr lang="fr-FR" sz="16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200" b="1" i="0" u="none" strike="noStrike" dirty="0" smtClean="0">
                          <a:effectLst/>
                          <a:latin typeface="Arial Narrow" pitchFamily="34" charset="0"/>
                        </a:rPr>
                        <a:t>Séquences</a:t>
                      </a: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200" b="1" i="0" u="none" strike="noStrike" dirty="0" smtClean="0">
                          <a:effectLst/>
                          <a:latin typeface="Arial Narrow" pitchFamily="34" charset="0"/>
                        </a:rPr>
                        <a:t>Commentaires</a:t>
                      </a: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b="1" i="0" u="none" strike="noStrike" dirty="0" smtClean="0">
                          <a:effectLst/>
                          <a:latin typeface="Arial Narrow" pitchFamily="34" charset="0"/>
                        </a:rPr>
                        <a:t>Nb </a:t>
                      </a:r>
                      <a:r>
                        <a:rPr lang="fr-FR" sz="1400" b="1" i="0" u="none" strike="noStrike" dirty="0" err="1" smtClean="0">
                          <a:effectLst/>
                          <a:latin typeface="Arial Narrow" pitchFamily="34" charset="0"/>
                        </a:rPr>
                        <a:t>sem</a:t>
                      </a:r>
                      <a:endParaRPr lang="fr-FR" sz="1400" b="1" i="0" u="none" strike="noStrike" dirty="0">
                        <a:effectLst/>
                        <a:latin typeface="Arial Narrow"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3873">
                <a:tc>
                  <a:txBody>
                    <a:bodyPr/>
                    <a:lstStyle/>
                    <a:p>
                      <a:pPr algn="ctr" fontAlgn="ctr"/>
                      <a:endParaRPr lang="fr-FR" sz="16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200" b="1" i="0" u="none" strike="noStrike" dirty="0">
                        <a:effectLst/>
                        <a:latin typeface="Arial Narrow" pitchFamily="34" charset="0"/>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400" b="1" i="0" u="none" strike="noStrike" dirty="0">
                        <a:effectLst/>
                        <a:latin typeface="Arial Narrow"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2227844">
                <a:tc rowSpan="2">
                  <a:txBody>
                    <a:bodyPr/>
                    <a:lstStyle/>
                    <a:p>
                      <a:pPr algn="ctr" fontAlgn="ctr"/>
                      <a:r>
                        <a:rPr lang="fr-FR" sz="2400" u="none" strike="noStrike" dirty="0" smtClean="0">
                          <a:effectLst/>
                        </a:rPr>
                        <a:t>ITEC  - Période</a:t>
                      </a:r>
                      <a:r>
                        <a:rPr lang="fr-FR" sz="2400" u="none" strike="noStrike" baseline="0" dirty="0" smtClean="0">
                          <a:effectLst/>
                        </a:rPr>
                        <a:t> </a:t>
                      </a:r>
                      <a:r>
                        <a:rPr lang="fr-FR" sz="2400" u="none" strike="noStrike" dirty="0" smtClean="0">
                          <a:effectLst/>
                        </a:rPr>
                        <a:t>P4</a:t>
                      </a:r>
                      <a:endParaRPr lang="fr-FR" sz="24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l" fontAlgn="ctr"/>
                      <a:r>
                        <a:rPr lang="fr-FR" sz="1600" b="1" u="none" strike="noStrike" dirty="0" smtClean="0">
                          <a:effectLst/>
                        </a:rPr>
                        <a:t> </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1600" b="1" u="none" strike="noStrike" dirty="0" smtClean="0">
                        <a:effectLs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u="none" strike="noStrike" dirty="0">
                          <a:effectLst/>
                        </a:rPr>
                        <a:t>4</a:t>
                      </a:r>
                      <a:endParaRPr lang="fr-FR" sz="14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36652">
                <a:tc vMerge="1">
                  <a:txBody>
                    <a:bodyPr/>
                    <a:lstStyle/>
                    <a:p>
                      <a:endParaRPr lang="fr-FR"/>
                    </a:p>
                  </a:txBody>
                  <a:tcPr/>
                </a:tc>
                <a:tc>
                  <a:txBody>
                    <a:bodyPr/>
                    <a:lstStyle/>
                    <a:p>
                      <a:pPr algn="l" fontAlgn="ctr"/>
                      <a:r>
                        <a:rPr lang="fr-FR" sz="1600" b="1" u="none" strike="noStrike" dirty="0" smtClean="0">
                          <a:effectLst/>
                        </a:rPr>
                        <a:t> </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u="none" strike="noStrike" dirty="0">
                          <a:effectLst/>
                        </a:rPr>
                        <a:t>2</a:t>
                      </a:r>
                      <a:endParaRPr lang="fr-FR" sz="14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3267">
                <a:tc gridSpan="4">
                  <a:txBody>
                    <a:bodyPr/>
                    <a:lstStyle/>
                    <a:p>
                      <a:pPr algn="ctr" fontAlgn="ctr"/>
                      <a:endParaRPr lang="fr-FR" sz="1000" u="none" strike="noStrike" dirty="0">
                        <a:effectLs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1472559676"/>
              </p:ext>
            </p:extLst>
          </p:nvPr>
        </p:nvGraphicFramePr>
        <p:xfrm>
          <a:off x="117527" y="126157"/>
          <a:ext cx="3312368" cy="6556289"/>
        </p:xfrm>
        <a:graphic>
          <a:graphicData uri="http://schemas.openxmlformats.org/drawingml/2006/table">
            <a:tbl>
              <a:tblPr>
                <a:tableStyleId>{5C22544A-7EE6-4342-B048-85BDC9FD1C3A}</a:tableStyleId>
              </a:tblPr>
              <a:tblGrid>
                <a:gridCol w="576064"/>
                <a:gridCol w="432048"/>
                <a:gridCol w="1944216"/>
                <a:gridCol w="360040"/>
              </a:tblGrid>
              <a:tr h="576064">
                <a:tc>
                  <a:txBody>
                    <a:bodyPr/>
                    <a:lstStyle/>
                    <a:p>
                      <a:pPr algn="ctr" fontAlgn="b"/>
                      <a:endParaRPr lang="fr-FR" sz="6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smtClean="0">
                          <a:effectLst/>
                          <a:latin typeface="Arial"/>
                        </a:rPr>
                        <a:t>Périodes</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2000" u="none" strike="noStrike" dirty="0">
                          <a:effectLst/>
                        </a:rPr>
                        <a:t>Séquences</a:t>
                      </a:r>
                      <a:endParaRPr lang="fr-FR" sz="105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smtClean="0">
                          <a:effectLst/>
                        </a:rPr>
                        <a:t>Nb </a:t>
                      </a:r>
                      <a:r>
                        <a:rPr lang="fr-FR" sz="1600" u="none" strike="noStrike" dirty="0" err="1">
                          <a:effectLst/>
                        </a:rPr>
                        <a:t>sem</a:t>
                      </a:r>
                      <a:endParaRPr lang="fr-FR" sz="16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rowSpan="15">
                  <a:txBody>
                    <a:bodyPr/>
                    <a:lstStyle/>
                    <a:p>
                      <a:pPr algn="ctr" fontAlgn="ctr"/>
                      <a:r>
                        <a:rPr lang="fr-FR" sz="1800" b="1" u="none" strike="noStrike" dirty="0" smtClean="0">
                          <a:effectLst/>
                        </a:rPr>
                        <a:t>PREMIERE</a:t>
                      </a:r>
                      <a:r>
                        <a:rPr lang="fr-FR" sz="1800" u="none" strike="noStrike" dirty="0" smtClean="0">
                          <a:effectLst/>
                        </a:rPr>
                        <a:t>  (Enseignement  Transversal)</a:t>
                      </a:r>
                      <a:endParaRPr lang="fr-FR" sz="1800" b="0" i="0" u="none" strike="noStrike" dirty="0">
                        <a:solidFill>
                          <a:srgbClr val="FF0000"/>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2">
                  <a:txBody>
                    <a:bodyPr/>
                    <a:lstStyle/>
                    <a:p>
                      <a:pPr algn="ctr" fontAlgn="ctr"/>
                      <a:r>
                        <a:rPr lang="fr-FR" sz="2000" u="none" strike="noStrike" dirty="0">
                          <a:effectLst/>
                        </a:rPr>
                        <a:t>P1</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latin typeface="+mn-lt"/>
                        </a:rPr>
                        <a:t>1- </a:t>
                      </a:r>
                      <a:r>
                        <a:rPr lang="fr-FR" sz="1400" b="0" u="none" strike="noStrike" dirty="0">
                          <a:effectLst/>
                          <a:latin typeface="+mn-lt"/>
                        </a:rPr>
                        <a:t>L'éco construction des produits</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3</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0587">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latin typeface="+mn-lt"/>
                        </a:rPr>
                        <a:t>  2- </a:t>
                      </a:r>
                      <a:r>
                        <a:rPr lang="fr-FR" sz="1400" b="0" u="none" strike="noStrike" dirty="0">
                          <a:effectLst/>
                          <a:latin typeface="+mn-lt"/>
                        </a:rPr>
                        <a:t>Design et architecture des produits</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3</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b="1" u="none" strike="noStrike" dirty="0">
                          <a:effectLst/>
                          <a:latin typeface="+mn-lt"/>
                        </a:rPr>
                        <a:t> </a:t>
                      </a:r>
                      <a:endParaRPr lang="fr-FR" sz="10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17364">
                <a:tc vMerge="1">
                  <a:txBody>
                    <a:bodyPr/>
                    <a:lstStyle/>
                    <a:p>
                      <a:endParaRPr lang="fr-FR"/>
                    </a:p>
                  </a:txBody>
                  <a:tcPr/>
                </a:tc>
                <a:tc rowSpan="3">
                  <a:txBody>
                    <a:bodyPr/>
                    <a:lstStyle/>
                    <a:p>
                      <a:pPr algn="ctr" fontAlgn="ctr"/>
                      <a:r>
                        <a:rPr lang="fr-FR" sz="2000" u="none" strike="noStrike" dirty="0">
                          <a:effectLst/>
                        </a:rPr>
                        <a:t>P2</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latin typeface="+mn-lt"/>
                        </a:rPr>
                        <a:t>3- Structure </a:t>
                      </a:r>
                      <a:r>
                        <a:rPr lang="fr-FR" sz="1600" b="1" u="none" strike="noStrike" dirty="0">
                          <a:effectLst/>
                          <a:latin typeface="+mn-lt"/>
                        </a:rPr>
                        <a:t>et matériaux dans l'habitat </a:t>
                      </a:r>
                      <a:endParaRPr lang="fr-FR" sz="16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2845">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latin typeface="+mn-lt"/>
                        </a:rPr>
                        <a:t>4- L'énergie </a:t>
                      </a:r>
                      <a:r>
                        <a:rPr lang="fr-FR" sz="1400" b="0" u="none" strike="noStrike" dirty="0">
                          <a:effectLst/>
                          <a:latin typeface="+mn-lt"/>
                        </a:rPr>
                        <a:t>dans l'habitat</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2845">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latin typeface="+mn-lt"/>
                        </a:rPr>
                        <a:t>5- L'information </a:t>
                      </a:r>
                      <a:r>
                        <a:rPr lang="fr-FR" sz="1400" b="0" u="none" strike="noStrike" dirty="0">
                          <a:effectLst/>
                          <a:latin typeface="+mn-lt"/>
                        </a:rPr>
                        <a:t>dans l'habitat</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779">
                <a:tc vMerge="1">
                  <a:txBody>
                    <a:bodyPr/>
                    <a:lstStyle/>
                    <a:p>
                      <a:endParaRPr lang="fr-FR"/>
                    </a:p>
                  </a:txBody>
                  <a:tcPr/>
                </a:tc>
                <a:tc>
                  <a:txBody>
                    <a:bodyPr/>
                    <a:lstStyle/>
                    <a:p>
                      <a:pPr algn="ctr" fontAlgn="ct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b="1" u="none" strike="noStrike" dirty="0">
                          <a:effectLst/>
                          <a:latin typeface="+mn-lt"/>
                        </a:rPr>
                        <a:t> </a:t>
                      </a:r>
                      <a:endParaRPr lang="fr-FR" sz="10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17364">
                <a:tc vMerge="1">
                  <a:txBody>
                    <a:bodyPr/>
                    <a:lstStyle/>
                    <a:p>
                      <a:endParaRPr lang="fr-FR"/>
                    </a:p>
                  </a:txBody>
                  <a:tcPr/>
                </a:tc>
                <a:tc rowSpan="3">
                  <a:txBody>
                    <a:bodyPr/>
                    <a:lstStyle/>
                    <a:p>
                      <a:pPr algn="ctr" fontAlgn="ctr"/>
                      <a:r>
                        <a:rPr lang="fr-FR" sz="2000" u="none" strike="noStrike" dirty="0" smtClean="0">
                          <a:solidFill>
                            <a:schemeClr val="tx1"/>
                          </a:solidFill>
                          <a:effectLst/>
                        </a:rPr>
                        <a:t>P3</a:t>
                      </a:r>
                      <a:endParaRPr lang="fr-FR" sz="20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latin typeface="+mn-lt"/>
                        </a:rPr>
                        <a:t>6-  </a:t>
                      </a:r>
                      <a:r>
                        <a:rPr lang="fr-FR" sz="1600" b="1" u="none" strike="noStrike" dirty="0">
                          <a:effectLst/>
                          <a:latin typeface="+mn-lt"/>
                        </a:rPr>
                        <a:t>Structure et matériaux des </a:t>
                      </a:r>
                      <a:r>
                        <a:rPr lang="fr-FR" sz="1600" b="1" u="none" strike="noStrike" dirty="0" err="1" smtClean="0">
                          <a:effectLst/>
                          <a:latin typeface="+mn-lt"/>
                        </a:rPr>
                        <a:t>syst</a:t>
                      </a:r>
                      <a:r>
                        <a:rPr lang="fr-FR" sz="1600" b="1" u="none" strike="noStrike" dirty="0" smtClean="0">
                          <a:effectLst/>
                          <a:latin typeface="+mn-lt"/>
                        </a:rPr>
                        <a:t>. mécatroniques </a:t>
                      </a:r>
                      <a:endParaRPr lang="fr-FR" sz="16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latin typeface="+mn-lt"/>
                        </a:rPr>
                        <a:t>7- L'énergie </a:t>
                      </a:r>
                      <a:r>
                        <a:rPr lang="fr-FR" sz="1400" b="0" u="none" strike="noStrike" dirty="0">
                          <a:effectLst/>
                          <a:latin typeface="+mn-lt"/>
                        </a:rPr>
                        <a:t>dans les systèmes mécatroniques</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v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b="0" u="none" strike="noStrike" dirty="0" smtClean="0">
                          <a:effectLst/>
                          <a:latin typeface="+mn-lt"/>
                        </a:rPr>
                        <a:t>8- L'information </a:t>
                      </a:r>
                      <a:r>
                        <a:rPr lang="fr-FR" sz="1400" b="0" u="none" strike="noStrike" dirty="0">
                          <a:effectLst/>
                          <a:latin typeface="+mn-lt"/>
                        </a:rPr>
                        <a:t>dans les </a:t>
                      </a:r>
                      <a:r>
                        <a:rPr lang="fr-FR" sz="1400" b="0" u="none" strike="noStrike" dirty="0" err="1" smtClean="0">
                          <a:effectLst/>
                          <a:latin typeface="+mn-lt"/>
                        </a:rPr>
                        <a:t>syst</a:t>
                      </a:r>
                      <a:r>
                        <a:rPr lang="fr-FR" sz="1400" b="0" u="none" strike="noStrike" dirty="0" smtClean="0">
                          <a:effectLst/>
                          <a:latin typeface="+mn-lt"/>
                        </a:rPr>
                        <a:t>. </a:t>
                      </a:r>
                      <a:r>
                        <a:rPr lang="fr-FR" sz="1400" b="0" u="none" strike="noStrike" dirty="0">
                          <a:effectLst/>
                          <a:latin typeface="+mn-lt"/>
                        </a:rPr>
                        <a:t>mécatroniques</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109">
                <a:tc vMerge="1">
                  <a:txBody>
                    <a:bodyPr/>
                    <a:lstStyle/>
                    <a:p>
                      <a:endParaRPr lang="fr-FR"/>
                    </a:p>
                  </a:txBody>
                  <a:tcPr/>
                </a:tc>
                <a:tc>
                  <a:txBody>
                    <a:bodyPr/>
                    <a:lstStyle/>
                    <a:p>
                      <a:pPr algn="ctr" fontAlgn="ctr"/>
                      <a:endParaRPr lang="fr-FR" sz="10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10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0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23152">
                <a:tc vMerge="1">
                  <a:txBody>
                    <a:bodyPr/>
                    <a:lstStyle/>
                    <a:p>
                      <a:endParaRPr lang="fr-FR"/>
                    </a:p>
                  </a:txBody>
                  <a:tcPr/>
                </a:tc>
                <a:tc rowSpan="2">
                  <a:txBody>
                    <a:bodyPr/>
                    <a:lstStyle/>
                    <a:p>
                      <a:pPr algn="ctr" fontAlgn="ctr"/>
                      <a:r>
                        <a:rPr lang="fr-FR" sz="2000" u="none" strike="noStrike" dirty="0" smtClean="0">
                          <a:solidFill>
                            <a:schemeClr val="tx1"/>
                          </a:solidFill>
                          <a:effectLst/>
                        </a:rPr>
                        <a:t>P4</a:t>
                      </a:r>
                      <a:endParaRPr lang="fr-FR" sz="2000" b="0" i="0" u="none" strike="noStrike" dirty="0">
                        <a:solidFill>
                          <a:schemeClr val="tx1"/>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b="0" u="none" strike="noStrike" dirty="0" smtClean="0">
                          <a:effectLst/>
                          <a:latin typeface="+mn-lt"/>
                        </a:rPr>
                        <a:t>9- </a:t>
                      </a:r>
                      <a:r>
                        <a:rPr lang="fr-FR" sz="1400" b="0" u="none" strike="noStrike" dirty="0">
                          <a:effectLst/>
                          <a:latin typeface="+mn-lt"/>
                        </a:rPr>
                        <a:t>ME efficacité énergétique et matériaux</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vMerge="1">
                  <a:txBody>
                    <a:bodyPr/>
                    <a:lstStyle/>
                    <a:p>
                      <a:endParaRPr lang="fr-FR"/>
                    </a:p>
                  </a:txBody>
                  <a:tcPr/>
                </a:tc>
                <a:tc vMerge="1">
                  <a:txBody>
                    <a:bodyPr/>
                    <a:lstStyle/>
                    <a:p>
                      <a:endParaRPr lang="fr-FR"/>
                    </a:p>
                  </a:txBody>
                  <a:tcPr/>
                </a:tc>
                <a:tc>
                  <a:txBody>
                    <a:bodyPr/>
                    <a:lstStyle/>
                    <a:p>
                      <a:pPr algn="l" fontAlgn="ctr"/>
                      <a:r>
                        <a:rPr lang="fr-FR" sz="1400" b="0" u="none" strike="noStrike" dirty="0" smtClean="0">
                          <a:effectLst/>
                          <a:latin typeface="+mn-lt"/>
                        </a:rPr>
                        <a:t>10-  </a:t>
                      </a:r>
                      <a:r>
                        <a:rPr lang="fr-FR" sz="1400" b="0" u="none" strike="noStrike" dirty="0">
                          <a:effectLst/>
                          <a:latin typeface="+mn-lt"/>
                        </a:rPr>
                        <a:t>EI efficacité énergétique et SI</a:t>
                      </a:r>
                      <a:endParaRPr lang="fr-FR" sz="1400" b="0"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19">
                <a:tc vMerge="1">
                  <a:txBody>
                    <a:bodyPr/>
                    <a:lstStyle/>
                    <a:p>
                      <a:endParaRPr lang="fr-FR"/>
                    </a:p>
                  </a:txBody>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000" b="1" u="none" strike="noStrike" dirty="0">
                          <a:effectLst/>
                          <a:latin typeface="+mn-lt"/>
                        </a:rPr>
                        <a:t> </a:t>
                      </a:r>
                      <a:endParaRPr lang="fr-FR" sz="10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000" u="none" strike="noStrike" dirty="0">
                          <a:effectLst/>
                        </a:rPr>
                        <a:t> </a:t>
                      </a:r>
                      <a:endParaRPr lang="fr-FR" sz="10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23976">
                <a:tc vMerge="1">
                  <a:txBody>
                    <a:bodyPr/>
                    <a:lstStyle/>
                    <a:p>
                      <a:endParaRPr lang="fr-FR"/>
                    </a:p>
                  </a:txBody>
                  <a:tcPr/>
                </a:tc>
                <a:tc>
                  <a:txBody>
                    <a:bodyPr/>
                    <a:lstStyle/>
                    <a:p>
                      <a:pPr algn="ctr" fontAlgn="ctr"/>
                      <a:r>
                        <a:rPr lang="fr-FR" sz="2000" u="none" strike="noStrike" dirty="0">
                          <a:effectLst/>
                        </a:rPr>
                        <a:t>P5</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600" b="1" u="none" strike="noStrike" dirty="0" smtClean="0">
                          <a:effectLst/>
                          <a:latin typeface="+mn-lt"/>
                        </a:rPr>
                        <a:t>11- </a:t>
                      </a:r>
                      <a:r>
                        <a:rPr lang="fr-FR" sz="1600" b="1" u="none" strike="noStrike" dirty="0">
                          <a:effectLst/>
                          <a:latin typeface="+mn-lt"/>
                        </a:rPr>
                        <a:t>Comportement des systèmes</a:t>
                      </a:r>
                      <a:endParaRPr lang="fr-FR" sz="1600" b="1" i="0" u="none" strike="noStrike" dirty="0">
                        <a:effectLst/>
                        <a:latin typeface="+mn-l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a:txBody>
                    <a:bodyPr/>
                    <a:lstStyle/>
                    <a:p>
                      <a:pPr algn="l" fontAlgn="ctr"/>
                      <a:endParaRPr lang="fr-FR" sz="1050" b="0" i="0" u="none" strike="noStrike" dirty="0">
                        <a:effectLst/>
                        <a:latin typeface="Arial"/>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FR" sz="1050" u="none" strike="noStrike" dirty="0">
                          <a:effectLst/>
                        </a:rPr>
                        <a:t> </a:t>
                      </a:r>
                      <a:endParaRPr lang="fr-FR" sz="105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1050" u="none" strike="noStrike" dirty="0">
                          <a:effectLst/>
                        </a:rPr>
                        <a:t> </a:t>
                      </a:r>
                      <a:endParaRPr lang="fr-FR" sz="105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050" u="none" strike="noStrike" dirty="0">
                          <a:effectLst/>
                        </a:rPr>
                        <a:t>30</a:t>
                      </a:r>
                      <a:endParaRPr lang="fr-FR" sz="105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Espace réservé du numéro de diapositive 1"/>
          <p:cNvSpPr>
            <a:spLocks noGrp="1"/>
          </p:cNvSpPr>
          <p:nvPr>
            <p:ph type="sldNum" sz="quarter" idx="12"/>
          </p:nvPr>
        </p:nvSpPr>
        <p:spPr/>
        <p:txBody>
          <a:bodyPr/>
          <a:lstStyle/>
          <a:p>
            <a:fld id="{E1C3DE35-BC40-463C-8D13-15410AE35EC3}" type="slidenum">
              <a:rPr lang="fr-FR" smtClean="0"/>
              <a:pPr/>
              <a:t>7</a:t>
            </a:fld>
            <a:endParaRPr lang="fr-FR" dirty="0"/>
          </a:p>
        </p:txBody>
      </p:sp>
      <p:grpSp>
        <p:nvGrpSpPr>
          <p:cNvPr id="4" name="Groupe 3"/>
          <p:cNvGrpSpPr/>
          <p:nvPr/>
        </p:nvGrpSpPr>
        <p:grpSpPr>
          <a:xfrm>
            <a:off x="4214932" y="1887358"/>
            <a:ext cx="4128968" cy="1969770"/>
            <a:chOff x="4214932" y="601483"/>
            <a:chExt cx="4128968" cy="1969770"/>
          </a:xfrm>
        </p:grpSpPr>
        <p:sp>
          <p:nvSpPr>
            <p:cNvPr id="8" name="ZoneTexte 7"/>
            <p:cNvSpPr txBox="1"/>
            <p:nvPr/>
          </p:nvSpPr>
          <p:spPr>
            <a:xfrm>
              <a:off x="4214932" y="601483"/>
              <a:ext cx="1538167" cy="1969770"/>
            </a:xfrm>
            <a:prstGeom prst="rect">
              <a:avLst/>
            </a:prstGeom>
            <a:solidFill>
              <a:schemeClr val="bg1"/>
            </a:solidFill>
          </p:spPr>
          <p:txBody>
            <a:bodyPr wrap="square" lIns="0" tIns="0" rIns="0" bIns="0" rtlCol="0">
              <a:spAutoFit/>
            </a:bodyPr>
            <a:lstStyle/>
            <a:p>
              <a:pPr fontAlgn="ctr"/>
              <a:r>
                <a:rPr lang="fr-FR" sz="1600" b="1" dirty="0" smtClean="0"/>
                <a:t>8-  comportement  des mécanismes, aspect cinématique (deuxième partie) </a:t>
              </a:r>
            </a:p>
            <a:p>
              <a:pPr fontAlgn="ctr"/>
              <a:endParaRPr lang="fr-FR" sz="1600" b="1" dirty="0" smtClean="0">
                <a:latin typeface="Arial"/>
              </a:endParaRPr>
            </a:p>
            <a:p>
              <a:pPr fontAlgn="ctr"/>
              <a:endParaRPr lang="fr-FR" sz="1600" b="1" dirty="0" smtClean="0">
                <a:latin typeface="Arial"/>
              </a:endParaRPr>
            </a:p>
            <a:p>
              <a:pPr fontAlgn="ctr"/>
              <a:endParaRPr lang="fr-FR" sz="1600" b="1" dirty="0">
                <a:latin typeface="Arial"/>
              </a:endParaRPr>
            </a:p>
          </p:txBody>
        </p:sp>
        <p:sp>
          <p:nvSpPr>
            <p:cNvPr id="9" name="ZoneTexte 8"/>
            <p:cNvSpPr txBox="1"/>
            <p:nvPr/>
          </p:nvSpPr>
          <p:spPr>
            <a:xfrm>
              <a:off x="5862757" y="601483"/>
              <a:ext cx="2481143" cy="1723549"/>
            </a:xfrm>
            <a:prstGeom prst="rect">
              <a:avLst/>
            </a:prstGeom>
            <a:solidFill>
              <a:schemeClr val="bg1"/>
            </a:solidFill>
          </p:spPr>
          <p:txBody>
            <a:bodyPr wrap="square" lIns="0" tIns="0" rIns="0" bIns="0" rtlCol="0">
              <a:spAutoFit/>
            </a:bodyPr>
            <a:lstStyle/>
            <a:p>
              <a:pPr fontAlgn="ctr"/>
              <a:r>
                <a:rPr lang="fr-FR" sz="1600" b="1" dirty="0" smtClean="0">
                  <a:solidFill>
                    <a:schemeClr val="bg1">
                      <a:lumMod val="50000"/>
                    </a:schemeClr>
                  </a:solidFill>
                  <a:sym typeface="Wingdings"/>
                </a:rPr>
                <a:t> </a:t>
              </a:r>
              <a:r>
                <a:rPr lang="fr-FR" sz="1600" b="1" dirty="0" smtClean="0">
                  <a:solidFill>
                    <a:schemeClr val="bg1">
                      <a:lumMod val="50000"/>
                    </a:schemeClr>
                  </a:solidFill>
                </a:rPr>
                <a:t>Les </a:t>
              </a:r>
              <a:r>
                <a:rPr lang="fr-FR" sz="1600" b="1" dirty="0">
                  <a:solidFill>
                    <a:schemeClr val="bg1">
                      <a:lumMod val="50000"/>
                    </a:schemeClr>
                  </a:solidFill>
                </a:rPr>
                <a:t>solutions de transformation de mouvements </a:t>
              </a:r>
            </a:p>
            <a:p>
              <a:pPr marL="171450" indent="-171450" fontAlgn="ctr">
                <a:buFontTx/>
                <a:buChar char="-"/>
              </a:pPr>
              <a:r>
                <a:rPr lang="fr-FR" sz="1600" b="1" dirty="0">
                  <a:solidFill>
                    <a:schemeClr val="bg1">
                      <a:lumMod val="50000"/>
                    </a:schemeClr>
                  </a:solidFill>
                </a:rPr>
                <a:t>l'étude du mouvement plan. </a:t>
              </a:r>
            </a:p>
            <a:p>
              <a:pPr marL="171450" indent="-171450" fontAlgn="ctr">
                <a:buFontTx/>
                <a:buChar char="-"/>
              </a:pPr>
              <a:r>
                <a:rPr lang="fr-FR" sz="1600" b="1" dirty="0">
                  <a:solidFill>
                    <a:schemeClr val="bg1">
                      <a:lumMod val="50000"/>
                    </a:schemeClr>
                  </a:solidFill>
                </a:rPr>
                <a:t>utilisation du logiciel de </a:t>
              </a:r>
              <a:r>
                <a:rPr lang="fr-FR" sz="1600" b="1" dirty="0" smtClean="0">
                  <a:solidFill>
                    <a:schemeClr val="bg1">
                      <a:lumMod val="50000"/>
                    </a:schemeClr>
                  </a:solidFill>
                </a:rPr>
                <a:t>simulation</a:t>
              </a:r>
              <a:endParaRPr lang="fr-FR" sz="1600" b="1" dirty="0">
                <a:solidFill>
                  <a:schemeClr val="bg1">
                    <a:lumMod val="50000"/>
                  </a:schemeClr>
                </a:solidFill>
                <a:latin typeface="Arial"/>
              </a:endParaRPr>
            </a:p>
          </p:txBody>
        </p:sp>
      </p:grpSp>
      <p:grpSp>
        <p:nvGrpSpPr>
          <p:cNvPr id="14" name="Groupe 13"/>
          <p:cNvGrpSpPr/>
          <p:nvPr/>
        </p:nvGrpSpPr>
        <p:grpSpPr>
          <a:xfrm>
            <a:off x="2843808" y="2009031"/>
            <a:ext cx="5500091" cy="4008943"/>
            <a:chOff x="2843808" y="2132856"/>
            <a:chExt cx="5500091" cy="4008943"/>
          </a:xfrm>
        </p:grpSpPr>
        <p:cxnSp>
          <p:nvCxnSpPr>
            <p:cNvPr id="3" name="Connecteur droit 2"/>
            <p:cNvCxnSpPr/>
            <p:nvPr/>
          </p:nvCxnSpPr>
          <p:spPr>
            <a:xfrm>
              <a:off x="2843808" y="2132856"/>
              <a:ext cx="1371124" cy="204861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2843808" y="3573016"/>
              <a:ext cx="1371124" cy="100811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4214932" y="4172029"/>
              <a:ext cx="1538167" cy="1969770"/>
            </a:xfrm>
            <a:prstGeom prst="rect">
              <a:avLst/>
            </a:prstGeom>
            <a:solidFill>
              <a:schemeClr val="accent4">
                <a:lumMod val="60000"/>
                <a:lumOff val="40000"/>
              </a:schemeClr>
            </a:solidFill>
          </p:spPr>
          <p:txBody>
            <a:bodyPr wrap="square" lIns="0" tIns="0" rIns="0" bIns="0" rtlCol="0">
              <a:spAutoFit/>
            </a:bodyPr>
            <a:lstStyle/>
            <a:p>
              <a:pPr fontAlgn="ctr"/>
              <a:r>
                <a:rPr lang="fr-FR" sz="1600" b="1" dirty="0"/>
                <a:t>9- </a:t>
              </a:r>
              <a:r>
                <a:rPr lang="fr-FR" sz="1600" b="1" dirty="0" smtClean="0"/>
                <a:t>Comportement  des mécanismes, aspect statique (première partie)</a:t>
              </a:r>
              <a:endParaRPr lang="fr-FR" sz="1600" b="1" dirty="0" smtClean="0">
                <a:latin typeface="Arial"/>
              </a:endParaRPr>
            </a:p>
            <a:p>
              <a:pPr fontAlgn="ctr"/>
              <a:endParaRPr lang="fr-FR" sz="1600" b="1" dirty="0" smtClean="0">
                <a:latin typeface="Arial"/>
              </a:endParaRPr>
            </a:p>
            <a:p>
              <a:pPr fontAlgn="ctr"/>
              <a:endParaRPr lang="fr-FR" sz="1600" b="1" dirty="0" smtClean="0">
                <a:latin typeface="Arial"/>
              </a:endParaRPr>
            </a:p>
            <a:p>
              <a:pPr fontAlgn="ctr"/>
              <a:endParaRPr lang="fr-FR" sz="1600" b="1" dirty="0" smtClean="0">
                <a:latin typeface="Arial"/>
              </a:endParaRPr>
            </a:p>
            <a:p>
              <a:pPr fontAlgn="ctr"/>
              <a:endParaRPr lang="fr-FR" sz="1600" b="1" dirty="0">
                <a:latin typeface="Arial"/>
              </a:endParaRPr>
            </a:p>
          </p:txBody>
        </p:sp>
        <p:sp>
          <p:nvSpPr>
            <p:cNvPr id="11" name="ZoneTexte 10"/>
            <p:cNvSpPr txBox="1"/>
            <p:nvPr/>
          </p:nvSpPr>
          <p:spPr>
            <a:xfrm>
              <a:off x="5862756" y="4182544"/>
              <a:ext cx="2481143" cy="984885"/>
            </a:xfrm>
            <a:prstGeom prst="rect">
              <a:avLst/>
            </a:prstGeom>
            <a:solidFill>
              <a:schemeClr val="bg1"/>
            </a:solidFill>
          </p:spPr>
          <p:txBody>
            <a:bodyPr wrap="square" lIns="0" tIns="0" rIns="0" bIns="0" rtlCol="0">
              <a:spAutoFit/>
            </a:bodyPr>
            <a:lstStyle/>
            <a:p>
              <a:pPr fontAlgn="ctr"/>
              <a:r>
                <a:rPr lang="fr-FR" sz="1600" b="1" dirty="0" smtClean="0">
                  <a:solidFill>
                    <a:schemeClr val="bg1">
                      <a:lumMod val="50000"/>
                    </a:schemeClr>
                  </a:solidFill>
                  <a:sym typeface="Wingdings"/>
                </a:rPr>
                <a:t> </a:t>
              </a:r>
              <a:r>
                <a:rPr lang="fr-FR" sz="1600" b="1" dirty="0" smtClean="0">
                  <a:solidFill>
                    <a:schemeClr val="bg1">
                      <a:lumMod val="50000"/>
                    </a:schemeClr>
                  </a:solidFill>
                </a:rPr>
                <a:t>Etudes </a:t>
              </a:r>
              <a:r>
                <a:rPr lang="fr-FR" sz="1600" b="1" dirty="0">
                  <a:solidFill>
                    <a:schemeClr val="bg1">
                      <a:lumMod val="50000"/>
                    </a:schemeClr>
                  </a:solidFill>
                </a:rPr>
                <a:t>statiques multi positions </a:t>
              </a:r>
              <a:r>
                <a:rPr lang="fr-FR" sz="1600" b="1" dirty="0" smtClean="0">
                  <a:solidFill>
                    <a:schemeClr val="bg1">
                      <a:lumMod val="50000"/>
                    </a:schemeClr>
                  </a:solidFill>
                </a:rPr>
                <a:t>sous logiciel de simulation</a:t>
              </a:r>
            </a:p>
            <a:p>
              <a:pPr fontAlgn="ctr"/>
              <a:endParaRPr lang="fr-FR" sz="1600" b="1" dirty="0">
                <a:latin typeface="Arial"/>
              </a:endParaRPr>
            </a:p>
          </p:txBody>
        </p:sp>
      </p:grpSp>
    </p:spTree>
    <p:extLst>
      <p:ext uri="{BB962C8B-B14F-4D97-AF65-F5344CB8AC3E}">
        <p14:creationId xmlns:p14="http://schemas.microsoft.com/office/powerpoint/2010/main" val="377671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1258305658"/>
              </p:ext>
            </p:extLst>
          </p:nvPr>
        </p:nvGraphicFramePr>
        <p:xfrm>
          <a:off x="117527" y="116632"/>
          <a:ext cx="3312368" cy="6282673"/>
        </p:xfrm>
        <a:graphic>
          <a:graphicData uri="http://schemas.openxmlformats.org/drawingml/2006/table">
            <a:tbl>
              <a:tblPr>
                <a:tableStyleId>{5C22544A-7EE6-4342-B048-85BDC9FD1C3A}</a:tableStyleId>
              </a:tblPr>
              <a:tblGrid>
                <a:gridCol w="576064"/>
                <a:gridCol w="432048"/>
                <a:gridCol w="1944216"/>
                <a:gridCol w="360040"/>
              </a:tblGrid>
              <a:tr h="576064">
                <a:tc>
                  <a:txBody>
                    <a:bodyPr/>
                    <a:lstStyle/>
                    <a:p>
                      <a:pPr algn="ctr" fontAlgn="b"/>
                      <a:endParaRPr lang="fr-FR" sz="60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800" b="0" i="0" u="none" strike="noStrike" dirty="0" smtClean="0">
                          <a:effectLst/>
                          <a:latin typeface="Arial"/>
                        </a:rPr>
                        <a:t>Périodes</a:t>
                      </a:r>
                      <a:endParaRPr lang="fr-FR" sz="8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2000" u="none" strike="noStrike" dirty="0">
                          <a:effectLst/>
                        </a:rPr>
                        <a:t>Séquences</a:t>
                      </a:r>
                      <a:endParaRPr lang="fr-FR" sz="105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smtClean="0">
                          <a:effectLst/>
                        </a:rPr>
                        <a:t>Nb </a:t>
                      </a:r>
                      <a:r>
                        <a:rPr lang="fr-FR" sz="1600" u="none" strike="noStrike" dirty="0" err="1">
                          <a:effectLst/>
                        </a:rPr>
                        <a:t>sem</a:t>
                      </a:r>
                      <a:endParaRPr lang="fr-FR" sz="16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rowSpan="15">
                  <a:txBody>
                    <a:bodyPr/>
                    <a:lstStyle/>
                    <a:p>
                      <a:pPr algn="ctr" fontAlgn="ctr"/>
                      <a:r>
                        <a:rPr lang="fr-FR" sz="1800" b="1" u="none" strike="noStrike" dirty="0" smtClean="0">
                          <a:effectLst/>
                        </a:rPr>
                        <a:t>PREMIERE</a:t>
                      </a:r>
                      <a:r>
                        <a:rPr lang="fr-FR" sz="1800" u="none" strike="noStrike" dirty="0" smtClean="0">
                          <a:effectLst/>
                        </a:rPr>
                        <a:t>  (Enseignement  Transversal)</a:t>
                      </a:r>
                      <a:endParaRPr lang="fr-FR" sz="1800" b="0" i="0" u="none" strike="noStrike" dirty="0">
                        <a:solidFill>
                          <a:srgbClr val="FF0000"/>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2">
                  <a:txBody>
                    <a:bodyPr/>
                    <a:lstStyle/>
                    <a:p>
                      <a:pPr algn="ctr" fontAlgn="ctr"/>
                      <a:r>
                        <a:rPr lang="fr-FR" sz="2000" u="none" strike="noStrike" dirty="0">
                          <a:effectLst/>
                        </a:rPr>
                        <a:t>P1</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1- </a:t>
                      </a:r>
                      <a:r>
                        <a:rPr lang="fr-FR" sz="1400" u="none" strike="noStrike" dirty="0">
                          <a:effectLst/>
                        </a:rPr>
                        <a:t>L'éco construction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3</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0587">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2- </a:t>
                      </a:r>
                      <a:r>
                        <a:rPr lang="fr-FR" sz="1400" u="none" strike="noStrike" dirty="0">
                          <a:effectLst/>
                        </a:rPr>
                        <a:t>Design et architecture des produits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3</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a:txBody>
                    <a:bodyPr/>
                    <a:lstStyle/>
                    <a:p>
                      <a:pPr algn="ctr" fontAlgn="ct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600" u="none" strike="noStrike" dirty="0">
                          <a:effectLst/>
                        </a:rPr>
                        <a:t> </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17364">
                <a:tc vMerge="1">
                  <a:txBody>
                    <a:bodyPr/>
                    <a:lstStyle/>
                    <a:p>
                      <a:endParaRPr lang="fr-FR"/>
                    </a:p>
                  </a:txBody>
                  <a:tcPr/>
                </a:tc>
                <a:tc rowSpan="3">
                  <a:txBody>
                    <a:bodyPr/>
                    <a:lstStyle/>
                    <a:p>
                      <a:pPr algn="ctr" fontAlgn="ctr"/>
                      <a:r>
                        <a:rPr lang="fr-FR" sz="2000" u="none" strike="noStrike" dirty="0">
                          <a:effectLst/>
                        </a:rPr>
                        <a:t>P2</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3- Structure </a:t>
                      </a:r>
                      <a:r>
                        <a:rPr lang="fr-FR" sz="1400" u="none" strike="noStrike" dirty="0">
                          <a:effectLst/>
                        </a:rPr>
                        <a:t>et matériaux dans l'habitat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284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4- L'énergie </a:t>
                      </a:r>
                      <a:r>
                        <a:rPr lang="fr-FR" sz="140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2845">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  5- L'information </a:t>
                      </a:r>
                      <a:r>
                        <a:rPr lang="fr-FR" sz="1400" u="none" strike="noStrike" dirty="0">
                          <a:effectLst/>
                        </a:rPr>
                        <a:t>dans l'habitat</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a:txBody>
                    <a:bodyPr/>
                    <a:lstStyle/>
                    <a:p>
                      <a:pPr algn="ctr" fontAlgn="ct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600" u="none" strike="noStrike" dirty="0">
                          <a:effectLst/>
                        </a:rPr>
                        <a:t> </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17364">
                <a:tc vMerge="1">
                  <a:txBody>
                    <a:bodyPr/>
                    <a:lstStyle/>
                    <a:p>
                      <a:endParaRPr lang="fr-FR"/>
                    </a:p>
                  </a:txBody>
                  <a:tcPr/>
                </a:tc>
                <a:tc rowSpan="3">
                  <a:txBody>
                    <a:bodyPr/>
                    <a:lstStyle/>
                    <a:p>
                      <a:pPr algn="ctr" fontAlgn="ctr"/>
                      <a:r>
                        <a:rPr lang="fr-FR" sz="2000" u="none" strike="noStrike" dirty="0" smtClean="0">
                          <a:solidFill>
                            <a:schemeClr val="tx1">
                              <a:lumMod val="95000"/>
                              <a:lumOff val="5000"/>
                            </a:schemeClr>
                          </a:solidFill>
                          <a:effectLst/>
                        </a:rPr>
                        <a:t>P3</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6-  </a:t>
                      </a:r>
                      <a:r>
                        <a:rPr lang="fr-FR" sz="1400" u="none" strike="noStrike" dirty="0">
                          <a:effectLst/>
                        </a:rPr>
                        <a:t>Structure et matériaux des </a:t>
                      </a:r>
                      <a:r>
                        <a:rPr lang="fr-FR" sz="1400" u="none" strike="noStrike" dirty="0" err="1" smtClean="0">
                          <a:effectLst/>
                        </a:rPr>
                        <a:t>syst</a:t>
                      </a:r>
                      <a:r>
                        <a:rPr lang="fr-FR" sz="1400" u="none" strike="noStrike" dirty="0" smtClean="0">
                          <a:effectLst/>
                        </a:rPr>
                        <a:t>. mécatroniques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7- L'énergie </a:t>
                      </a:r>
                      <a:r>
                        <a:rPr lang="fr-FR" sz="1400" u="none" strike="noStrike" dirty="0">
                          <a:effectLst/>
                        </a:rPr>
                        <a:t>dans les systèmes 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v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smtClean="0">
                          <a:effectLst/>
                        </a:rPr>
                        <a:t>8- L'information </a:t>
                      </a:r>
                      <a:r>
                        <a:rPr lang="fr-FR" sz="1400" u="none" strike="noStrike" dirty="0">
                          <a:effectLst/>
                        </a:rPr>
                        <a:t>dans les </a:t>
                      </a:r>
                      <a:r>
                        <a:rPr lang="fr-FR" sz="1400" u="none" strike="noStrike" dirty="0" err="1" smtClean="0">
                          <a:effectLst/>
                        </a:rPr>
                        <a:t>syst</a:t>
                      </a:r>
                      <a:r>
                        <a:rPr lang="fr-FR" sz="1400" u="none" strike="noStrike" dirty="0" smtClean="0">
                          <a:effectLst/>
                        </a:rPr>
                        <a:t>. </a:t>
                      </a:r>
                      <a:r>
                        <a:rPr lang="fr-FR" sz="1400" u="none" strike="noStrike" dirty="0">
                          <a:effectLst/>
                        </a:rPr>
                        <a:t>mécatroniques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600" u="none" strike="noStrike" dirty="0">
                          <a:effectLst/>
                        </a:rPr>
                        <a:t>2</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5024">
                <a:tc vMerge="1">
                  <a:txBody>
                    <a:bodyPr/>
                    <a:lstStyle/>
                    <a:p>
                      <a:endParaRPr lang="fr-FR"/>
                    </a:p>
                  </a:txBody>
                  <a:tcPr/>
                </a:tc>
                <a:tc>
                  <a:txBody>
                    <a:bodyPr/>
                    <a:lstStyle/>
                    <a:p>
                      <a:pPr algn="ctr" fontAlgn="ct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423152">
                <a:tc vMerge="1">
                  <a:txBody>
                    <a:bodyPr/>
                    <a:lstStyle/>
                    <a:p>
                      <a:endParaRPr lang="fr-FR"/>
                    </a:p>
                  </a:txBody>
                  <a:tcPr/>
                </a:tc>
                <a:tc rowSpan="2">
                  <a:txBody>
                    <a:bodyPr/>
                    <a:lstStyle/>
                    <a:p>
                      <a:pPr algn="ctr" fontAlgn="ctr"/>
                      <a:r>
                        <a:rPr lang="fr-FR" sz="2000" u="none" strike="noStrike" dirty="0" smtClean="0">
                          <a:solidFill>
                            <a:schemeClr val="tx1">
                              <a:lumMod val="95000"/>
                              <a:lumOff val="5000"/>
                            </a:schemeClr>
                          </a:solidFill>
                          <a:effectLst/>
                        </a:rPr>
                        <a:t>P4</a:t>
                      </a:r>
                      <a:endParaRPr lang="fr-FR" sz="2000" b="0" i="0" u="none" strike="noStrike" dirty="0">
                        <a:solidFill>
                          <a:schemeClr val="tx1">
                            <a:lumMod val="95000"/>
                            <a:lumOff val="5000"/>
                          </a:schemeClr>
                        </a:solidFill>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9- </a:t>
                      </a:r>
                      <a:r>
                        <a:rPr lang="fr-FR" sz="1400" u="none" strike="noStrike" dirty="0">
                          <a:effectLst/>
                        </a:rPr>
                        <a:t>ME efficacité énergétique et matériaux</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7364">
                <a:tc vMerge="1">
                  <a:txBody>
                    <a:bodyPr/>
                    <a:lstStyle/>
                    <a:p>
                      <a:endParaRPr lang="fr-FR"/>
                    </a:p>
                  </a:txBody>
                  <a:tcPr/>
                </a:tc>
                <a:tc vMerge="1">
                  <a:txBody>
                    <a:bodyPr/>
                    <a:lstStyle/>
                    <a:p>
                      <a:endParaRPr lang="fr-FR"/>
                    </a:p>
                  </a:txBody>
                  <a:tcPr/>
                </a:tc>
                <a:tc>
                  <a:txBody>
                    <a:bodyPr/>
                    <a:lstStyle/>
                    <a:p>
                      <a:pPr algn="l" fontAlgn="ctr"/>
                      <a:r>
                        <a:rPr lang="fr-FR" sz="1400" u="none" strike="noStrike" dirty="0" smtClean="0">
                          <a:effectLst/>
                        </a:rPr>
                        <a:t>10-  </a:t>
                      </a:r>
                      <a:r>
                        <a:rPr lang="fr-FR" sz="1400" u="none" strike="noStrike" dirty="0">
                          <a:effectLst/>
                        </a:rPr>
                        <a:t>EI efficacité énergétique et SI</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vMerge="1">
                  <a:txBody>
                    <a:bodyPr/>
                    <a:lstStyle/>
                    <a:p>
                      <a:endParaRPr lang="fr-FR"/>
                    </a:p>
                  </a:txBody>
                  <a:tcPr/>
                </a:tc>
                <a:tc>
                  <a:txBody>
                    <a:bodyPr/>
                    <a:lstStyle/>
                    <a:p>
                      <a:pPr algn="ctr" fontAlgn="ctr"/>
                      <a:r>
                        <a:rPr lang="fr-FR" sz="2000" u="none" strike="noStrike" dirty="0">
                          <a:effectLst/>
                        </a:rPr>
                        <a:t> </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r>
                        <a:rPr lang="fr-FR" sz="1400" u="none" strike="noStrike" dirty="0">
                          <a:effectLst/>
                        </a:rPr>
                        <a:t> </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r>
                        <a:rPr lang="fr-FR" sz="1600" u="none" strike="noStrike" dirty="0">
                          <a:effectLst/>
                        </a:rPr>
                        <a:t> </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r h="323976">
                <a:tc vMerge="1">
                  <a:txBody>
                    <a:bodyPr/>
                    <a:lstStyle/>
                    <a:p>
                      <a:endParaRPr lang="fr-FR"/>
                    </a:p>
                  </a:txBody>
                  <a:tcPr/>
                </a:tc>
                <a:tc>
                  <a:txBody>
                    <a:bodyPr/>
                    <a:lstStyle/>
                    <a:p>
                      <a:pPr algn="ctr" fontAlgn="ctr"/>
                      <a:r>
                        <a:rPr lang="fr-FR" sz="2000" u="none" strike="noStrike" dirty="0">
                          <a:effectLst/>
                        </a:rPr>
                        <a:t>P5</a:t>
                      </a:r>
                      <a:endParaRPr lang="fr-FR" sz="2000" b="0"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ctr"/>
                      <a:r>
                        <a:rPr lang="fr-FR" sz="1400" u="none" strike="noStrike" dirty="0" smtClean="0">
                          <a:effectLst/>
                        </a:rPr>
                        <a:t>11- </a:t>
                      </a:r>
                      <a:r>
                        <a:rPr lang="fr-FR" sz="1400" u="none" strike="noStrike" dirty="0">
                          <a:effectLst/>
                        </a:rPr>
                        <a:t>Comportement des systèmes</a:t>
                      </a:r>
                      <a:endParaRPr lang="fr-FR" sz="1400" b="0"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fr-FR" sz="1600" u="none" strike="noStrike" dirty="0">
                          <a:effectLst/>
                        </a:rPr>
                        <a:t>4</a:t>
                      </a:r>
                      <a:endParaRPr lang="fr-FR" sz="16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2400">
                <a:tc>
                  <a:txBody>
                    <a:bodyPr/>
                    <a:lstStyle/>
                    <a:p>
                      <a:pPr algn="l" fontAlgn="ctr"/>
                      <a:endParaRPr lang="fr-FR" sz="1050" b="0" i="0" u="none" strike="noStrike" dirty="0">
                        <a:effectLst/>
                        <a:latin typeface="Arial"/>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FR" sz="1050" u="none" strike="noStrike" dirty="0">
                          <a:effectLst/>
                        </a:rPr>
                        <a:t> </a:t>
                      </a:r>
                      <a:endParaRPr lang="fr-FR" sz="1050" b="0" i="0" u="none" strike="noStrike" dirty="0">
                        <a:effectLst/>
                        <a:latin typeface="Arial"/>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fr-FR" sz="1050" u="none" strike="noStrike" dirty="0">
                          <a:effectLst/>
                        </a:rPr>
                        <a:t> </a:t>
                      </a:r>
                      <a:endParaRPr lang="fr-FR" sz="1050" b="0" i="0" u="none" strike="noStrike" dirty="0">
                        <a:effectLst/>
                        <a:latin typeface="Arial"/>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r-FR" sz="1050" u="none" strike="noStrike" dirty="0">
                          <a:effectLst/>
                        </a:rPr>
                        <a:t>30</a:t>
                      </a:r>
                      <a:endParaRPr lang="fr-FR" sz="105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Espace réservé du numéro de diapositive 1"/>
          <p:cNvSpPr>
            <a:spLocks noGrp="1"/>
          </p:cNvSpPr>
          <p:nvPr>
            <p:ph type="sldNum" sz="quarter" idx="12"/>
          </p:nvPr>
        </p:nvSpPr>
        <p:spPr/>
        <p:txBody>
          <a:bodyPr/>
          <a:lstStyle/>
          <a:p>
            <a:fld id="{E1C3DE35-BC40-463C-8D13-15410AE35EC3}" type="slidenum">
              <a:rPr lang="fr-FR" smtClean="0"/>
              <a:pPr/>
              <a:t>8</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284735799"/>
              </p:ext>
            </p:extLst>
          </p:nvPr>
        </p:nvGraphicFramePr>
        <p:xfrm>
          <a:off x="3597796" y="1135658"/>
          <a:ext cx="5184576" cy="4684117"/>
        </p:xfrm>
        <a:graphic>
          <a:graphicData uri="http://schemas.openxmlformats.org/drawingml/2006/table">
            <a:tbl>
              <a:tblPr>
                <a:tableStyleId>{5C22544A-7EE6-4342-B048-85BDC9FD1C3A}</a:tableStyleId>
              </a:tblPr>
              <a:tblGrid>
                <a:gridCol w="526959"/>
                <a:gridCol w="1633281"/>
                <a:gridCol w="2606225"/>
                <a:gridCol w="418111"/>
              </a:tblGrid>
              <a:tr h="142875">
                <a:tc gridSpan="4">
                  <a:txBody>
                    <a:bodyPr/>
                    <a:lstStyle/>
                    <a:p>
                      <a:pPr algn="ctr" fontAlgn="ctr"/>
                      <a:endParaRPr lang="fr-FR" sz="900" u="none" strike="noStrike" dirty="0">
                        <a:effectLst/>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r>
              <a:tr h="4434562">
                <a:tc>
                  <a:txBody>
                    <a:bodyPr/>
                    <a:lstStyle/>
                    <a:p>
                      <a:pPr algn="ctr" fontAlgn="ctr"/>
                      <a:r>
                        <a:rPr lang="fr-FR" sz="2400" u="none" strike="noStrike" dirty="0" smtClean="0">
                          <a:effectLst/>
                        </a:rPr>
                        <a:t>ITEC</a:t>
                      </a:r>
                      <a:r>
                        <a:rPr lang="fr-FR" sz="2400" u="none" strike="noStrike" baseline="0" dirty="0" smtClean="0">
                          <a:effectLst/>
                        </a:rPr>
                        <a:t> – </a:t>
                      </a:r>
                      <a:r>
                        <a:rPr lang="fr-FR" sz="2400" u="none" strike="noStrike" dirty="0" smtClean="0">
                          <a:effectLst/>
                        </a:rPr>
                        <a:t>P5</a:t>
                      </a:r>
                      <a:endParaRPr lang="fr-FR" sz="2400" b="1" i="0" u="none" strike="noStrike" dirty="0">
                        <a:effectLst/>
                        <a:latin typeface="Arial"/>
                      </a:endParaRPr>
                    </a:p>
                  </a:txBody>
                  <a:tcPr marL="0" marR="0" marT="0"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FE6FF"/>
                    </a:solidFill>
                  </a:tcPr>
                </a:tc>
                <a:tc>
                  <a:txBody>
                    <a:bodyPr/>
                    <a:lstStyle/>
                    <a:p>
                      <a:pPr algn="l" fontAlgn="ctr"/>
                      <a:r>
                        <a:rPr lang="fr-FR" sz="1600" b="1" u="none" strike="noStrike" dirty="0" smtClean="0">
                          <a:effectLst/>
                        </a:rPr>
                        <a:t> 10- Mini projet n°2</a:t>
                      </a:r>
                      <a:endParaRPr lang="fr-FR" sz="1600" b="1" i="0" u="none" strike="noStrike" dirty="0">
                        <a:effectLst/>
                        <a:latin typeface="Arial"/>
                      </a:endParaRPr>
                    </a:p>
                  </a:txBody>
                  <a:tcPr marL="72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fr-FR" sz="1600" b="1" u="none" strike="noStrike" dirty="0" smtClean="0">
                          <a:solidFill>
                            <a:schemeClr val="bg1">
                              <a:lumMod val="50000"/>
                            </a:schemeClr>
                          </a:solidFill>
                          <a:effectLst/>
                          <a:sym typeface="Wingdings"/>
                        </a:rPr>
                        <a:t> </a:t>
                      </a:r>
                      <a:r>
                        <a:rPr lang="fr-FR" sz="1600" b="1" u="none" strike="noStrike" dirty="0" smtClean="0">
                          <a:solidFill>
                            <a:schemeClr val="bg1">
                              <a:lumMod val="50000"/>
                            </a:schemeClr>
                          </a:solidFill>
                          <a:effectLst/>
                        </a:rPr>
                        <a:t>Thème : amélioration d’un produit e</a:t>
                      </a:r>
                      <a:r>
                        <a:rPr lang="fr-FR" sz="1600" b="1" u="none" strike="noStrike" baseline="0" dirty="0" smtClean="0">
                          <a:solidFill>
                            <a:schemeClr val="bg1">
                              <a:lumMod val="50000"/>
                            </a:schemeClr>
                          </a:solidFill>
                          <a:effectLst/>
                        </a:rPr>
                        <a:t>xistant</a:t>
                      </a:r>
                    </a:p>
                    <a:p>
                      <a:pPr marL="0" marR="0" indent="0" algn="l" defTabSz="914400" rtl="0" eaLnBrk="1" fontAlgn="t" latinLnBrk="0" hangingPunct="1">
                        <a:lnSpc>
                          <a:spcPct val="100000"/>
                        </a:lnSpc>
                        <a:spcBef>
                          <a:spcPts val="0"/>
                        </a:spcBef>
                        <a:spcAft>
                          <a:spcPts val="0"/>
                        </a:spcAft>
                        <a:buClrTx/>
                        <a:buSzTx/>
                        <a:buFontTx/>
                        <a:buNone/>
                        <a:tabLst/>
                        <a:defRPr/>
                      </a:pPr>
                      <a:endParaRPr lang="fr-FR" sz="1600" b="1" u="none" strike="noStrike" baseline="0" dirty="0" smtClean="0">
                        <a:solidFill>
                          <a:schemeClr val="bg1">
                            <a:lumMod val="50000"/>
                          </a:schemeClr>
                        </a:solidFill>
                        <a:effectLst/>
                      </a:endParaRPr>
                    </a:p>
                    <a:p>
                      <a:pPr algn="l" fontAlgn="t"/>
                      <a:r>
                        <a:rPr lang="fr-FR" sz="1600" b="1" u="none" strike="noStrike" dirty="0" smtClean="0">
                          <a:solidFill>
                            <a:schemeClr val="bg1">
                              <a:lumMod val="50000"/>
                            </a:schemeClr>
                          </a:solidFill>
                          <a:effectLst/>
                          <a:sym typeface="Wingdings"/>
                        </a:rPr>
                        <a:t> P</a:t>
                      </a:r>
                      <a:r>
                        <a:rPr lang="fr-FR" sz="1600" b="1" dirty="0" smtClean="0">
                          <a:solidFill>
                            <a:schemeClr val="bg1">
                              <a:lumMod val="50000"/>
                            </a:schemeClr>
                          </a:solidFill>
                        </a:rPr>
                        <a:t>arcours de quelques étapes du cycle de conception d'un produit. </a:t>
                      </a:r>
                      <a:endParaRPr lang="fr-FR" sz="1600" b="1" u="none" strike="noStrike" dirty="0" smtClean="0">
                        <a:effectLst/>
                      </a:endParaRPr>
                    </a:p>
                    <a:p>
                      <a:pPr algn="l" fontAlgn="t"/>
                      <a:r>
                        <a:rPr lang="fr-FR" sz="1600" b="1" u="none" strike="noStrike" dirty="0" smtClean="0">
                          <a:solidFill>
                            <a:schemeClr val="bg1">
                              <a:lumMod val="50000"/>
                            </a:schemeClr>
                          </a:solidFill>
                          <a:effectLst/>
                        </a:rPr>
                        <a:t> </a:t>
                      </a:r>
                      <a:br>
                        <a:rPr lang="fr-FR" sz="1600" b="1" u="none" strike="noStrike" dirty="0" smtClean="0">
                          <a:solidFill>
                            <a:schemeClr val="bg1">
                              <a:lumMod val="50000"/>
                            </a:schemeClr>
                          </a:solidFill>
                          <a:effectLst/>
                        </a:rPr>
                      </a:br>
                      <a:r>
                        <a:rPr lang="fr-FR" sz="1600" b="1" u="none" strike="noStrike" dirty="0" smtClean="0">
                          <a:solidFill>
                            <a:schemeClr val="bg1">
                              <a:lumMod val="50000"/>
                            </a:schemeClr>
                          </a:solidFill>
                          <a:effectLst/>
                          <a:sym typeface="Wingdings"/>
                        </a:rPr>
                        <a:t> D</a:t>
                      </a:r>
                      <a:r>
                        <a:rPr lang="fr-FR" sz="1600" b="1" u="none" strike="noStrike" dirty="0" smtClean="0">
                          <a:solidFill>
                            <a:schemeClr val="bg1">
                              <a:lumMod val="50000"/>
                            </a:schemeClr>
                          </a:solidFill>
                          <a:effectLst/>
                        </a:rPr>
                        <a:t>écouverte d'un autre procédé d'obtention (par exemple pliage et découpage des  tôles)</a:t>
                      </a:r>
                    </a:p>
                    <a:p>
                      <a:pPr algn="l" fontAlgn="t"/>
                      <a:endParaRPr lang="fr-FR" sz="1600" b="1" u="none" strike="noStrike" dirty="0" smtClean="0">
                        <a:solidFill>
                          <a:schemeClr val="bg1">
                            <a:lumMod val="50000"/>
                          </a:schemeClr>
                        </a:solidFill>
                        <a:effectLst/>
                      </a:endParaRPr>
                    </a:p>
                    <a:p>
                      <a:pPr algn="l" fontAlgn="t"/>
                      <a:r>
                        <a:rPr lang="fr-FR" sz="1600" b="1" u="none" strike="noStrike" dirty="0" smtClean="0">
                          <a:solidFill>
                            <a:schemeClr val="bg1">
                              <a:lumMod val="50000"/>
                            </a:schemeClr>
                          </a:solidFill>
                          <a:effectLst/>
                          <a:sym typeface="Wingdings"/>
                        </a:rPr>
                        <a:t> M</a:t>
                      </a:r>
                      <a:r>
                        <a:rPr lang="fr-FR" sz="1600" b="1" u="none" strike="noStrike" dirty="0" smtClean="0">
                          <a:solidFill>
                            <a:schemeClr val="bg1">
                              <a:lumMod val="50000"/>
                            </a:schemeClr>
                          </a:solidFill>
                          <a:effectLst/>
                        </a:rPr>
                        <a:t>odification d'une cinématique</a:t>
                      </a:r>
                    </a:p>
                    <a:p>
                      <a:pPr algn="l" fontAlgn="t"/>
                      <a:endParaRPr lang="fr-FR" sz="1600" b="1" u="none" strike="noStrike" dirty="0" smtClean="0">
                        <a:solidFill>
                          <a:schemeClr val="bg1">
                            <a:lumMod val="50000"/>
                          </a:schemeClr>
                        </a:solidFill>
                        <a:effectLst/>
                      </a:endParaRPr>
                    </a:p>
                    <a:p>
                      <a:pPr algn="l" fontAlgn="t"/>
                      <a:r>
                        <a:rPr lang="fr-FR" sz="1600" b="1" u="none" strike="noStrike" dirty="0" smtClean="0">
                          <a:solidFill>
                            <a:schemeClr val="bg1">
                              <a:lumMod val="50000"/>
                            </a:schemeClr>
                          </a:solidFill>
                          <a:effectLst/>
                          <a:sym typeface="Wingdings"/>
                        </a:rPr>
                        <a:t>  P</a:t>
                      </a:r>
                      <a:r>
                        <a:rPr lang="fr-FR" sz="1600" b="1" u="none" strike="noStrike" dirty="0" smtClean="0">
                          <a:solidFill>
                            <a:schemeClr val="bg1">
                              <a:lumMod val="50000"/>
                            </a:schemeClr>
                          </a:solidFill>
                          <a:effectLst/>
                        </a:rPr>
                        <a:t>rise en compte d'une problématique d'effort</a:t>
                      </a:r>
                      <a:endParaRPr lang="fr-FR" sz="1600" b="1" i="0" u="none" strike="noStrike" dirty="0">
                        <a:solidFill>
                          <a:schemeClr val="bg1">
                            <a:lumMod val="50000"/>
                          </a:schemeClr>
                        </a:solidFill>
                        <a:effectLst/>
                        <a:latin typeface="Arial"/>
                      </a:endParaRPr>
                    </a:p>
                  </a:txBody>
                  <a:tcPr marL="720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fr-FR" sz="1400" u="none" strike="noStrike" dirty="0">
                          <a:effectLst/>
                        </a:rPr>
                        <a:t>5</a:t>
                      </a:r>
                      <a:endParaRPr lang="fr-FR" sz="14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0763">
                <a:tc>
                  <a:txBody>
                    <a:bodyPr/>
                    <a:lstStyle/>
                    <a:p>
                      <a:pPr algn="l" fontAlgn="b"/>
                      <a:endParaRPr lang="fr-FR" sz="40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ctr"/>
                      <a:endParaRPr lang="fr-FR" sz="400" b="0"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l" fontAlgn="b"/>
                      <a:endParaRPr lang="fr-FR" sz="400" b="0" i="0" u="none" strike="noStrike" dirty="0">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fontAlgn="ctr"/>
                      <a:endParaRPr lang="fr-FR" sz="700" b="1" i="0" u="none" strike="noStrike" dirty="0">
                        <a:effectLst/>
                        <a:latin typeface="Aria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r>
            </a:tbl>
          </a:graphicData>
        </a:graphic>
      </p:graphicFrame>
    </p:spTree>
    <p:extLst>
      <p:ext uri="{BB962C8B-B14F-4D97-AF65-F5344CB8AC3E}">
        <p14:creationId xmlns:p14="http://schemas.microsoft.com/office/powerpoint/2010/main" val="128014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E1C3DE35-BC40-463C-8D13-15410AE35EC3}" type="slidenum">
              <a:rPr lang="fr-FR" smtClean="0"/>
              <a:pPr/>
              <a:t>9</a:t>
            </a:fld>
            <a:endParaRPr lang="fr-FR" dirty="0"/>
          </a:p>
        </p:txBody>
      </p:sp>
      <p:sp>
        <p:nvSpPr>
          <p:cNvPr id="3" name="Titre 1"/>
          <p:cNvSpPr>
            <a:spLocks noGrp="1"/>
          </p:cNvSpPr>
          <p:nvPr>
            <p:ph type="title"/>
          </p:nvPr>
        </p:nvSpPr>
        <p:spPr>
          <a:xfrm>
            <a:off x="2169262" y="1634006"/>
            <a:ext cx="6840760" cy="720080"/>
          </a:xfrm>
        </p:spPr>
        <p:txBody>
          <a:bodyPr>
            <a:normAutofit/>
          </a:bodyPr>
          <a:lstStyle/>
          <a:p>
            <a:pPr algn="l"/>
            <a:r>
              <a:rPr lang="fr-FR" sz="4000" dirty="0" smtClean="0">
                <a:solidFill>
                  <a:srgbClr val="0070C0"/>
                </a:solidFill>
              </a:rPr>
              <a:t>Le 1</a:t>
            </a:r>
            <a:r>
              <a:rPr lang="fr-FR" sz="4000" baseline="30000" dirty="0" smtClean="0">
                <a:solidFill>
                  <a:srgbClr val="0070C0"/>
                </a:solidFill>
              </a:rPr>
              <a:t>er</a:t>
            </a:r>
            <a:r>
              <a:rPr lang="fr-FR" sz="4000" dirty="0" smtClean="0">
                <a:solidFill>
                  <a:srgbClr val="0070C0"/>
                </a:solidFill>
              </a:rPr>
              <a:t> mini projet en ITEC</a:t>
            </a:r>
            <a:endParaRPr lang="fr-FR" sz="4000" dirty="0">
              <a:solidFill>
                <a:srgbClr val="0070C0"/>
              </a:solidFill>
            </a:endParaRPr>
          </a:p>
        </p:txBody>
      </p:sp>
      <p:sp>
        <p:nvSpPr>
          <p:cNvPr id="4" name="ZoneTexte 3"/>
          <p:cNvSpPr txBox="1"/>
          <p:nvPr/>
        </p:nvSpPr>
        <p:spPr>
          <a:xfrm rot="21315063">
            <a:off x="259592" y="1813585"/>
            <a:ext cx="1508137"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fr-FR" sz="2400" dirty="0" smtClean="0">
                <a:solidFill>
                  <a:schemeClr val="bg1"/>
                </a:solidFill>
              </a:rPr>
              <a:t>Exemple 1</a:t>
            </a:r>
            <a:endParaRPr lang="fr-FR" sz="2400" dirty="0">
              <a:solidFill>
                <a:schemeClr val="bg1"/>
              </a:solidFill>
            </a:endParaRPr>
          </a:p>
        </p:txBody>
      </p:sp>
    </p:spTree>
    <p:extLst>
      <p:ext uri="{BB962C8B-B14F-4D97-AF65-F5344CB8AC3E}">
        <p14:creationId xmlns:p14="http://schemas.microsoft.com/office/powerpoint/2010/main" val="1342390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3F3F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3F3F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3F3F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1153</TotalTime>
  <Words>3286</Words>
  <Application>Microsoft Office PowerPoint</Application>
  <PresentationFormat>Affichage à l'écran (4:3)</PresentationFormat>
  <Paragraphs>857</Paragraphs>
  <Slides>44</Slides>
  <Notes>10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44</vt:i4>
      </vt:variant>
    </vt:vector>
  </HeadingPairs>
  <TitlesOfParts>
    <vt:vector size="46" baseType="lpstr">
      <vt:lpstr>Thème Office</vt:lpstr>
      <vt:lpstr>Image bitmap</vt:lpstr>
      <vt:lpstr> 1. Proposition de progression pour la spécialité ITEC, en lien avec l’ET (Enseignement Transversal) 2. Un exemple de mini projet en ITEC 3. Un exemple de séquence en lien avec l’ET et l’ITEC 4. Bilan de l’année en sti2D </vt:lpstr>
      <vt:lpstr>Proposition de progression en première, spécialité ITEC</vt:lpstr>
      <vt:lpstr>Proposition de progression en ITEC</vt:lpstr>
      <vt:lpstr>Présentation PowerPoint</vt:lpstr>
      <vt:lpstr>Présentation PowerPoint</vt:lpstr>
      <vt:lpstr>Présentation PowerPoint</vt:lpstr>
      <vt:lpstr>Présentation PowerPoint</vt:lpstr>
      <vt:lpstr>Présentation PowerPoint</vt:lpstr>
      <vt:lpstr>Le 1er mini projet en ITEC</vt:lpstr>
      <vt:lpstr>Le 1er mini projet en ITEC</vt:lpstr>
      <vt:lpstr>Le 1er mini projet en ITEC (résumé des étapes) </vt:lpstr>
      <vt:lpstr>Le 1er mini projet en ITEC (résumé des étapes) </vt:lpstr>
      <vt:lpstr>Le 1er mini projet en ITEC (résumé des étapes) </vt:lpstr>
      <vt:lpstr>Le 1er mini projet en ITEC (résumé des étapes) </vt:lpstr>
      <vt:lpstr>Le 1er mini projet en ITEC</vt:lpstr>
      <vt:lpstr>Le 1er mini projet en ITEC</vt:lpstr>
      <vt:lpstr>Le 1er mini projet en ITEC</vt:lpstr>
      <vt:lpstr>Le 1er mini projet en ITEC</vt:lpstr>
      <vt:lpstr>Le 1er mini projet en ITEC</vt:lpstr>
      <vt:lpstr>Le 1er mini projet en ITEC</vt:lpstr>
      <vt:lpstr>Le 1er mini projet en ITEC</vt:lpstr>
      <vt:lpstr>Le 1er mini projet en ITEC</vt:lpstr>
      <vt:lpstr>Le 1er mini projet en ITEC</vt:lpstr>
      <vt:lpstr>Le 1er mini projet en ITEC</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Bilan de l’année</vt:lpstr>
      <vt:lpstr>Bilan de l’année</vt:lpstr>
      <vt:lpstr>Bilan de l’année</vt:lpstr>
      <vt:lpstr>Bilan de l’année</vt:lpstr>
      <vt:lpstr>Fin</vt:lpstr>
      <vt:lpstr>Annexes</vt:lpstr>
      <vt:lpstr>Proposition de progression en terminale, spécialité ITEC</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Proposition de progression en spécialité ITEC  (en lien avec l’ET)</dc:title>
  <dc:creator>JR</dc:creator>
  <cp:lastModifiedBy>JR</cp:lastModifiedBy>
  <cp:revision>243</cp:revision>
  <dcterms:created xsi:type="dcterms:W3CDTF">2012-05-06T07:27:49Z</dcterms:created>
  <dcterms:modified xsi:type="dcterms:W3CDTF">2012-05-19T09:43:11Z</dcterms:modified>
</cp:coreProperties>
</file>