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emf" ContentType="image/x-emf"/>
  <Default Extension="rels" ContentType="application/vnd.openxmlformats-package.relationships+xml"/>
  <Default Extension="gif" ContentType="image/gi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72" r:id="rId5"/>
    <p:sldId id="267" r:id="rId6"/>
    <p:sldId id="271" r:id="rId7"/>
    <p:sldId id="276" r:id="rId8"/>
    <p:sldId id="270" r:id="rId9"/>
    <p:sldId id="273" r:id="rId10"/>
    <p:sldId id="264" r:id="rId11"/>
    <p:sldId id="268" r:id="rId12"/>
    <p:sldId id="275" r:id="rId13"/>
    <p:sldId id="274" r:id="rId14"/>
    <p:sldId id="266" r:id="rId15"/>
    <p:sldId id="269" r:id="rId16"/>
    <p:sldId id="278" r:id="rId17"/>
    <p:sldId id="283" r:id="rId18"/>
    <p:sldId id="284" r:id="rId19"/>
    <p:sldId id="282" r:id="rId20"/>
    <p:sldId id="280" r:id="rId21"/>
    <p:sldId id="285" r:id="rId22"/>
    <p:sldId id="287" r:id="rId23"/>
    <p:sldId id="286" r:id="rId24"/>
    <p:sldId id="277" r:id="rId25"/>
    <p:sldId id="263" r:id="rId26"/>
  </p:sldIdLst>
  <p:sldSz cx="9144000" cy="5143500" type="screen16x9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4B56"/>
    <a:srgbClr val="464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Style moye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Style foncé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9904" autoAdjust="0"/>
  </p:normalViewPr>
  <p:slideViewPr>
    <p:cSldViewPr snapToGrid="0" snapToObjects="1">
      <p:cViewPr varScale="1">
        <p:scale>
          <a:sx n="205" d="100"/>
          <a:sy n="205" d="100"/>
        </p:scale>
        <p:origin x="-104" y="-1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4FC675-4D74-1944-A2F6-FD7D0F2A6F18}" type="datetimeFigureOut">
              <a:rPr lang="fr-FR" smtClean="0"/>
              <a:t>08/07/13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25F0B2-0990-D94D-9551-53A6E46D446B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9699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5F0B2-0990-D94D-9551-53A6E46D446B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13745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99CC-A450-0E42-83BC-0F17F3A39075}" type="datetimeFigureOut">
              <a:rPr lang="fr-FR" smtClean="0"/>
              <a:t>08/07/13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8138-F30C-6A46-9655-BE1038E3290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09714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99CC-A450-0E42-83BC-0F17F3A39075}" type="datetimeFigureOut">
              <a:rPr lang="fr-FR" smtClean="0"/>
              <a:t>08/07/13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8138-F30C-6A46-9655-BE1038E3290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57994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99CC-A450-0E42-83BC-0F17F3A39075}" type="datetimeFigureOut">
              <a:rPr lang="fr-FR" smtClean="0"/>
              <a:t>08/07/13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8138-F30C-6A46-9655-BE1038E3290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8024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99CC-A450-0E42-83BC-0F17F3A39075}" type="datetimeFigureOut">
              <a:rPr lang="fr-FR" smtClean="0"/>
              <a:t>08/07/13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8138-F30C-6A46-9655-BE1038E3290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9453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99CC-A450-0E42-83BC-0F17F3A39075}" type="datetimeFigureOut">
              <a:rPr lang="fr-FR" smtClean="0"/>
              <a:t>08/07/13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8138-F30C-6A46-9655-BE1038E3290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366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99CC-A450-0E42-83BC-0F17F3A39075}" type="datetimeFigureOut">
              <a:rPr lang="fr-FR" smtClean="0"/>
              <a:t>08/07/13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8138-F30C-6A46-9655-BE1038E3290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245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99CC-A450-0E42-83BC-0F17F3A39075}" type="datetimeFigureOut">
              <a:rPr lang="fr-FR" smtClean="0"/>
              <a:t>08/07/13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8138-F30C-6A46-9655-BE1038E3290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384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99CC-A450-0E42-83BC-0F17F3A39075}" type="datetimeFigureOut">
              <a:rPr lang="fr-FR" smtClean="0"/>
              <a:t>08/07/13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8138-F30C-6A46-9655-BE1038E3290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3687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99CC-A450-0E42-83BC-0F17F3A39075}" type="datetimeFigureOut">
              <a:rPr lang="fr-FR" smtClean="0"/>
              <a:t>08/07/13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8138-F30C-6A46-9655-BE1038E3290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73197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99CC-A450-0E42-83BC-0F17F3A39075}" type="datetimeFigureOut">
              <a:rPr lang="fr-FR" smtClean="0"/>
              <a:t>08/07/13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8138-F30C-6A46-9655-BE1038E3290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56031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99CC-A450-0E42-83BC-0F17F3A39075}" type="datetimeFigureOut">
              <a:rPr lang="fr-FR" smtClean="0"/>
              <a:t>08/07/13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B8138-F30C-6A46-9655-BE1038E3290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39216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999CC-A450-0E42-83BC-0F17F3A39075}" type="datetimeFigureOut">
              <a:rPr lang="fr-FR" smtClean="0"/>
              <a:t>08/07/13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B8138-F30C-6A46-9655-BE1038E3290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37049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13.emf"/><Relationship Id="rId5" Type="http://schemas.openxmlformats.org/officeDocument/2006/relationships/image" Target="../media/image14.emf"/><Relationship Id="rId6" Type="http://schemas.openxmlformats.org/officeDocument/2006/relationships/image" Target="../media/image15.emf"/><Relationship Id="rId7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13.emf"/><Relationship Id="rId5" Type="http://schemas.openxmlformats.org/officeDocument/2006/relationships/image" Target="../media/image14.emf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Relationship Id="rId10" Type="http://schemas.openxmlformats.org/officeDocument/2006/relationships/image" Target="../media/image21.png"/><Relationship Id="rId11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4" Type="http://schemas.openxmlformats.org/officeDocument/2006/relationships/image" Target="../media/image23.emf"/><Relationship Id="rId5" Type="http://schemas.openxmlformats.org/officeDocument/2006/relationships/image" Target="../media/image7.emf"/><Relationship Id="rId6" Type="http://schemas.openxmlformats.org/officeDocument/2006/relationships/image" Target="../media/image13.emf"/><Relationship Id="rId7" Type="http://schemas.openxmlformats.org/officeDocument/2006/relationships/image" Target="../media/image14.emf"/><Relationship Id="rId8" Type="http://schemas.openxmlformats.org/officeDocument/2006/relationships/image" Target="../media/image16.emf"/><Relationship Id="rId9" Type="http://schemas.openxmlformats.org/officeDocument/2006/relationships/image" Target="../media/image24.emf"/><Relationship Id="rId10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14.emf"/><Relationship Id="rId5" Type="http://schemas.openxmlformats.org/officeDocument/2006/relationships/image" Target="../media/image15.emf"/><Relationship Id="rId6" Type="http://schemas.openxmlformats.org/officeDocument/2006/relationships/image" Target="../media/image26.emf"/><Relationship Id="rId7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hyperlink" Target="Install%20ENOVIA%20V6R2012x.mp4" TargetMode="External"/><Relationship Id="rId20" Type="http://schemas.openxmlformats.org/officeDocument/2006/relationships/hyperlink" Target="LICSERVERPart2.mp4" TargetMode="External"/><Relationship Id="rId21" Type="http://schemas.openxmlformats.org/officeDocument/2006/relationships/image" Target="../media/image34.png"/><Relationship Id="rId22" Type="http://schemas.openxmlformats.org/officeDocument/2006/relationships/hyperlink" Target="SQLQueryOptimisation.mp4" TargetMode="External"/><Relationship Id="rId23" Type="http://schemas.openxmlformats.org/officeDocument/2006/relationships/image" Target="../media/image35.png"/><Relationship Id="rId10" Type="http://schemas.openxmlformats.org/officeDocument/2006/relationships/image" Target="../media/image28.png"/><Relationship Id="rId11" Type="http://schemas.openxmlformats.org/officeDocument/2006/relationships/hyperlink" Target="VBInstall.mp4" TargetMode="External"/><Relationship Id="rId12" Type="http://schemas.openxmlformats.org/officeDocument/2006/relationships/image" Target="../media/image25.png"/><Relationship Id="rId13" Type="http://schemas.openxmlformats.org/officeDocument/2006/relationships/hyperlink" Target="Query%20Optimization.txt" TargetMode="External"/><Relationship Id="rId14" Type="http://schemas.openxmlformats.org/officeDocument/2006/relationships/image" Target="../media/image31.png"/><Relationship Id="rId15" Type="http://schemas.openxmlformats.org/officeDocument/2006/relationships/hyperlink" Target="Install%20SQL%20Express.mp4" TargetMode="External"/><Relationship Id="rId16" Type="http://schemas.openxmlformats.org/officeDocument/2006/relationships/hyperlink" Target="LICSERVERPart1.mp4" TargetMode="External"/><Relationship Id="rId17" Type="http://schemas.openxmlformats.org/officeDocument/2006/relationships/image" Target="../media/image32.png"/><Relationship Id="rId18" Type="http://schemas.openxmlformats.org/officeDocument/2006/relationships/hyperlink" Target="SQL%20Config.mp4" TargetMode="External"/><Relationship Id="rId19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hyperlink" Target="VBConfig.mp4" TargetMode="External"/><Relationship Id="rId4" Type="http://schemas.openxmlformats.org/officeDocument/2006/relationships/image" Target="../media/image15.emf"/><Relationship Id="rId5" Type="http://schemas.openxmlformats.org/officeDocument/2006/relationships/hyperlink" Target="WindowsInstall.mp4" TargetMode="External"/><Relationship Id="rId6" Type="http://schemas.openxmlformats.org/officeDocument/2006/relationships/image" Target="../media/image29.png"/><Relationship Id="rId7" Type="http://schemas.openxmlformats.org/officeDocument/2006/relationships/hyperlink" Target="Install%20SQL%20STD%202008%20R2.mp4" TargetMode="External"/><Relationship Id="rId8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CatiaInstall.mp4" TargetMode="External"/><Relationship Id="rId4" Type="http://schemas.openxmlformats.org/officeDocument/2006/relationships/image" Target="../media/image36.png"/><Relationship Id="rId5" Type="http://schemas.openxmlformats.org/officeDocument/2006/relationships/hyperlink" Target="JavaInstall.mp4" TargetMode="External"/><Relationship Id="rId6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4" Type="http://schemas.openxmlformats.org/officeDocument/2006/relationships/image" Target="../media/image39.jpeg"/><Relationship Id="rId5" Type="http://schemas.openxmlformats.org/officeDocument/2006/relationships/hyperlink" Target="DSLicSrv.txt" TargetMode="External"/><Relationship Id="rId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40.png"/><Relationship Id="rId5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2.png"/><Relationship Id="rId12" Type="http://schemas.openxmlformats.org/officeDocument/2006/relationships/hyperlink" Target="Config_Tomcat_2.mp4" TargetMode="External"/><Relationship Id="rId13" Type="http://schemas.openxmlformats.org/officeDocument/2006/relationships/hyperlink" Target="JavaMySQLConnect.mp4" TargetMode="External"/><Relationship Id="rId14" Type="http://schemas.openxmlformats.org/officeDocument/2006/relationships/image" Target="../media/image34.png"/><Relationship Id="rId15" Type="http://schemas.openxmlformats.org/officeDocument/2006/relationships/hyperlink" Target="DB%20Connection.txt" TargetMode="External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hyperlink" Target="Install_XAMPP.mp4" TargetMode="External"/><Relationship Id="rId4" Type="http://schemas.openxmlformats.org/officeDocument/2006/relationships/image" Target="../media/image41.png"/><Relationship Id="rId5" Type="http://schemas.microsoft.com/office/2007/relationships/hdphoto" Target="../media/hdphoto2.wdp"/><Relationship Id="rId6" Type="http://schemas.openxmlformats.org/officeDocument/2006/relationships/hyperlink" Target="Create_Database.mp4" TargetMode="External"/><Relationship Id="rId7" Type="http://schemas.openxmlformats.org/officeDocument/2006/relationships/image" Target="../media/image33.png"/><Relationship Id="rId8" Type="http://schemas.openxmlformats.org/officeDocument/2006/relationships/hyperlink" Target="Connect_Tomcat_Database.mp4" TargetMode="External"/><Relationship Id="rId9" Type="http://schemas.openxmlformats.org/officeDocument/2006/relationships/image" Target="../media/image35.png"/><Relationship Id="rId10" Type="http://schemas.openxmlformats.org/officeDocument/2006/relationships/hyperlink" Target="Config_Tomcat.mp4" TargetMode="External"/></Relationships>
</file>

<file path=ppt/slides/_rels/slide23.xml.rels><?xml version="1.0" encoding="UTF-8" standalone="yes"?>
<Relationships xmlns="http://schemas.openxmlformats.org/package/2006/relationships"><Relationship Id="rId11" Type="http://schemas.microsoft.com/office/2007/relationships/hdphoto" Target="../media/hdphoto1.wdp"/><Relationship Id="rId12" Type="http://schemas.openxmlformats.org/officeDocument/2006/relationships/hyperlink" Target="Modif_Apache_httpd_conf.txt" TargetMode="External"/><Relationship Id="rId13" Type="http://schemas.openxmlformats.org/officeDocument/2006/relationships/hyperlink" Target="Config_Index.mp4" TargetMode="External"/><Relationship Id="rId1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hyperlink" Target="index.html" TargetMode="External"/><Relationship Id="rId4" Type="http://schemas.openxmlformats.org/officeDocument/2006/relationships/image" Target="../media/image31.png"/><Relationship Id="rId5" Type="http://schemas.openxmlformats.org/officeDocument/2006/relationships/hyperlink" Target="Config_Apache.mp4" TargetMode="External"/><Relationship Id="rId6" Type="http://schemas.openxmlformats.org/officeDocument/2006/relationships/image" Target="../media/image43.png"/><Relationship Id="rId7" Type="http://schemas.microsoft.com/office/2007/relationships/hdphoto" Target="../media/hdphoto3.wdp"/><Relationship Id="rId8" Type="http://schemas.openxmlformats.org/officeDocument/2006/relationships/image" Target="../media/image36.png"/><Relationship Id="rId9" Type="http://schemas.openxmlformats.org/officeDocument/2006/relationships/hyperlink" Target="Install_Companion.mp4" TargetMode="External"/><Relationship Id="rId10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4" Type="http://schemas.openxmlformats.org/officeDocument/2006/relationships/image" Target="../media/image45.emf"/><Relationship Id="rId5" Type="http://schemas.openxmlformats.org/officeDocument/2006/relationships/image" Target="../media/image46.emf"/><Relationship Id="rId6" Type="http://schemas.openxmlformats.org/officeDocument/2006/relationships/image" Target="../media/image47.emf"/><Relationship Id="rId7" Type="http://schemas.openxmlformats.org/officeDocument/2006/relationships/image" Target="../media/image48.emf"/><Relationship Id="rId8" Type="http://schemas.openxmlformats.org/officeDocument/2006/relationships/image" Target="../media/image4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emf"/><Relationship Id="rId7" Type="http://schemas.openxmlformats.org/officeDocument/2006/relationships/image" Target="../media/image7.emf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gif"/><Relationship Id="rId11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2.png"/><Relationship Id="rId5" Type="http://schemas.openxmlformats.org/officeDocument/2006/relationships/image" Target="../media/image7.emf"/><Relationship Id="rId6" Type="http://schemas.openxmlformats.org/officeDocument/2006/relationships/image" Target="../media/image3.png"/><Relationship Id="rId7" Type="http://schemas.openxmlformats.org/officeDocument/2006/relationships/image" Target="../media/image6.emf"/><Relationship Id="rId8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emf"/><Relationship Id="rId5" Type="http://schemas.openxmlformats.org/officeDocument/2006/relationships/image" Target="../media/image3.png"/><Relationship Id="rId6" Type="http://schemas.openxmlformats.org/officeDocument/2006/relationships/image" Target="../media/image6.emf"/><Relationship Id="rId7" Type="http://schemas.openxmlformats.org/officeDocument/2006/relationships/image" Target="../media/image4.png"/><Relationship Id="rId8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634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à coins arrondis 9"/>
          <p:cNvSpPr/>
          <p:nvPr/>
        </p:nvSpPr>
        <p:spPr>
          <a:xfrm>
            <a:off x="1434611" y="2109473"/>
            <a:ext cx="1822689" cy="2805546"/>
          </a:xfrm>
          <a:prstGeom prst="roundRect">
            <a:avLst/>
          </a:prstGeom>
          <a:solidFill>
            <a:srgbClr val="46464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615732" y="267964"/>
            <a:ext cx="1438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464646"/>
                </a:solidFill>
                <a:latin typeface="Gill Sans"/>
                <a:cs typeface="Gill Sans"/>
              </a:rPr>
              <a:t>HARDWARE</a:t>
            </a:r>
            <a:endParaRPr lang="fr-FR" dirty="0">
              <a:solidFill>
                <a:srgbClr val="464646"/>
              </a:solidFill>
              <a:latin typeface="Gill Sans"/>
              <a:cs typeface="Gill Sans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017" y="477855"/>
            <a:ext cx="1265081" cy="993993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4464" y="1253877"/>
            <a:ext cx="844708" cy="636993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0472" y="1849881"/>
            <a:ext cx="577121" cy="792465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7616" y="1253877"/>
            <a:ext cx="844708" cy="636993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1296" y="1253877"/>
            <a:ext cx="844708" cy="636993"/>
          </a:xfrm>
          <a:prstGeom prst="rect">
            <a:avLst/>
          </a:prstGeom>
        </p:spPr>
      </p:pic>
      <p:sp>
        <p:nvSpPr>
          <p:cNvPr id="14" name="Rectangle à coins arrondis 13"/>
          <p:cNvSpPr/>
          <p:nvPr/>
        </p:nvSpPr>
        <p:spPr>
          <a:xfrm>
            <a:off x="4855098" y="2109473"/>
            <a:ext cx="1822689" cy="1631254"/>
          </a:xfrm>
          <a:prstGeom prst="roundRect">
            <a:avLst/>
          </a:prstGeom>
          <a:solidFill>
            <a:srgbClr val="46464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6271" y="1849881"/>
            <a:ext cx="577121" cy="792465"/>
          </a:xfrm>
          <a:prstGeom prst="rect">
            <a:avLst/>
          </a:prstGeom>
        </p:spPr>
      </p:pic>
      <p:sp>
        <p:nvSpPr>
          <p:cNvPr id="17" name="Rectangle à coins arrondis 16"/>
          <p:cNvSpPr/>
          <p:nvPr/>
        </p:nvSpPr>
        <p:spPr>
          <a:xfrm>
            <a:off x="1504464" y="3682278"/>
            <a:ext cx="1683914" cy="115261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9634" y="3932013"/>
            <a:ext cx="773898" cy="902881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1662" y="3932013"/>
            <a:ext cx="773898" cy="902881"/>
          </a:xfrm>
          <a:prstGeom prst="rect">
            <a:avLst/>
          </a:prstGeom>
        </p:spPr>
      </p:pic>
      <p:sp>
        <p:nvSpPr>
          <p:cNvPr id="18" name="Rectangle à coins arrondis 17"/>
          <p:cNvSpPr/>
          <p:nvPr/>
        </p:nvSpPr>
        <p:spPr>
          <a:xfrm>
            <a:off x="1509618" y="2642346"/>
            <a:ext cx="1683914" cy="98148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/>
          <p:cNvSpPr txBox="1"/>
          <p:nvPr/>
        </p:nvSpPr>
        <p:spPr>
          <a:xfrm>
            <a:off x="1914807" y="1023045"/>
            <a:ext cx="10096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RAID 0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2115568" y="1933378"/>
            <a:ext cx="5048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VD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5557921" y="1933378"/>
            <a:ext cx="5048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VD</a:t>
            </a:r>
          </a:p>
        </p:txBody>
      </p:sp>
      <p:sp>
        <p:nvSpPr>
          <p:cNvPr id="22" name="Rectangle à coins arrondis 21"/>
          <p:cNvSpPr/>
          <p:nvPr/>
        </p:nvSpPr>
        <p:spPr>
          <a:xfrm>
            <a:off x="4919987" y="2642346"/>
            <a:ext cx="1683914" cy="98148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/>
          <p:cNvSpPr txBox="1"/>
          <p:nvPr/>
        </p:nvSpPr>
        <p:spPr>
          <a:xfrm>
            <a:off x="5205461" y="1573396"/>
            <a:ext cx="5048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1.8Tb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2881555" y="1573396"/>
            <a:ext cx="5048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1.8Tb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1336748" y="1573396"/>
            <a:ext cx="5048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1.8Tb</a:t>
            </a:r>
          </a:p>
        </p:txBody>
      </p:sp>
      <p:pic>
        <p:nvPicPr>
          <p:cNvPr id="26" name="Image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50449" y="2757723"/>
            <a:ext cx="698723" cy="809048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6249" y="2757723"/>
            <a:ext cx="698723" cy="809048"/>
          </a:xfrm>
          <a:prstGeom prst="rect">
            <a:avLst/>
          </a:prstGeom>
        </p:spPr>
      </p:pic>
      <p:sp>
        <p:nvSpPr>
          <p:cNvPr id="28" name="ZoneTexte 27"/>
          <p:cNvSpPr txBox="1"/>
          <p:nvPr/>
        </p:nvSpPr>
        <p:spPr>
          <a:xfrm>
            <a:off x="2657593" y="2251836"/>
            <a:ext cx="5048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3.6Tb</a:t>
            </a:r>
          </a:p>
        </p:txBody>
      </p:sp>
      <p:sp>
        <p:nvSpPr>
          <p:cNvPr id="29" name="ZoneTexte 28"/>
          <p:cNvSpPr txBox="1"/>
          <p:nvPr/>
        </p:nvSpPr>
        <p:spPr>
          <a:xfrm>
            <a:off x="6099074" y="2248043"/>
            <a:ext cx="5048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1.8Tb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2315560" y="2834627"/>
            <a:ext cx="8468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rgbClr val="464646"/>
                </a:solidFill>
                <a:latin typeface="Gill Sans MT"/>
                <a:cs typeface="Gill Sans MT"/>
              </a:rPr>
              <a:t>1.8Tb</a:t>
            </a:r>
          </a:p>
          <a:p>
            <a:pPr algn="ctr"/>
            <a:r>
              <a:rPr lang="fr-FR" sz="900" dirty="0" smtClean="0">
                <a:solidFill>
                  <a:srgbClr val="464646"/>
                </a:solidFill>
                <a:latin typeface="Gill Sans MT"/>
                <a:cs typeface="Gill Sans MT"/>
              </a:rPr>
              <a:t>C:\</a:t>
            </a:r>
          </a:p>
          <a:p>
            <a:pPr algn="ctr"/>
            <a:r>
              <a:rPr lang="fr-FR" sz="900" dirty="0" smtClean="0">
                <a:solidFill>
                  <a:srgbClr val="464646"/>
                </a:solidFill>
                <a:latin typeface="Gill Sans MT"/>
                <a:cs typeface="Gill Sans MT"/>
              </a:rPr>
              <a:t>DS Lic. Server</a:t>
            </a:r>
          </a:p>
        </p:txBody>
      </p:sp>
      <p:sp>
        <p:nvSpPr>
          <p:cNvPr id="32" name="ZoneTexte 31"/>
          <p:cNvSpPr txBox="1"/>
          <p:nvPr/>
        </p:nvSpPr>
        <p:spPr>
          <a:xfrm>
            <a:off x="2100735" y="3733971"/>
            <a:ext cx="504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rgbClr val="464646"/>
                </a:solidFill>
                <a:latin typeface="Gill Sans MT"/>
                <a:cs typeface="Gill Sans MT"/>
              </a:rPr>
              <a:t>1.8Tb</a:t>
            </a:r>
          </a:p>
          <a:p>
            <a:pPr algn="ctr"/>
            <a:r>
              <a:rPr lang="fr-FR" sz="900" dirty="0" smtClean="0">
                <a:solidFill>
                  <a:srgbClr val="464646"/>
                </a:solidFill>
                <a:latin typeface="Gill Sans MT"/>
                <a:cs typeface="Gill Sans MT"/>
              </a:rPr>
              <a:t>D:\</a:t>
            </a:r>
          </a:p>
        </p:txBody>
      </p:sp>
      <p:sp>
        <p:nvSpPr>
          <p:cNvPr id="33" name="ZoneTexte 32"/>
          <p:cNvSpPr txBox="1"/>
          <p:nvPr/>
        </p:nvSpPr>
        <p:spPr>
          <a:xfrm>
            <a:off x="5768566" y="2832928"/>
            <a:ext cx="846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rgbClr val="464646"/>
                </a:solidFill>
                <a:latin typeface="Gill Sans MT"/>
                <a:cs typeface="Gill Sans MT"/>
              </a:rPr>
              <a:t>1.8Tb</a:t>
            </a:r>
          </a:p>
          <a:p>
            <a:pPr algn="ctr"/>
            <a:r>
              <a:rPr lang="fr-FR" sz="900" dirty="0" smtClean="0">
                <a:solidFill>
                  <a:srgbClr val="464646"/>
                </a:solidFill>
                <a:latin typeface="Gill Sans MT"/>
                <a:cs typeface="Gill Sans MT"/>
              </a:rPr>
              <a:t>E:\</a:t>
            </a:r>
          </a:p>
          <a:p>
            <a:pPr algn="ctr"/>
            <a:r>
              <a:rPr lang="fr-FR" sz="900" dirty="0" smtClean="0">
                <a:solidFill>
                  <a:srgbClr val="464646"/>
                </a:solidFill>
                <a:latin typeface="Gill Sans MT"/>
                <a:cs typeface="Gill Sans MT"/>
              </a:rPr>
              <a:t>Snapshots</a:t>
            </a:r>
          </a:p>
          <a:p>
            <a:pPr algn="ctr"/>
            <a:r>
              <a:rPr lang="fr-FR" sz="900" dirty="0" smtClean="0">
                <a:solidFill>
                  <a:srgbClr val="464646"/>
                </a:solidFill>
                <a:latin typeface="Gill Sans MT"/>
                <a:cs typeface="Gill Sans MT"/>
              </a:rPr>
              <a:t>PageFile</a:t>
            </a:r>
          </a:p>
        </p:txBody>
      </p:sp>
      <p:sp>
        <p:nvSpPr>
          <p:cNvPr id="34" name="ZoneTexte 33"/>
          <p:cNvSpPr txBox="1"/>
          <p:nvPr/>
        </p:nvSpPr>
        <p:spPr>
          <a:xfrm>
            <a:off x="3737093" y="661133"/>
            <a:ext cx="1009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Server</a:t>
            </a:r>
          </a:p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PLMCCSA</a:t>
            </a:r>
          </a:p>
        </p:txBody>
      </p:sp>
      <p:sp>
        <p:nvSpPr>
          <p:cNvPr id="35" name="ZoneTexte 34"/>
          <p:cNvSpPr txBox="1"/>
          <p:nvPr/>
        </p:nvSpPr>
        <p:spPr>
          <a:xfrm>
            <a:off x="3386382" y="1706204"/>
            <a:ext cx="1769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10.36.0.28</a:t>
            </a:r>
          </a:p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PLMCCSALIC.CPUT.AC.ZA:4085</a:t>
            </a:r>
          </a:p>
        </p:txBody>
      </p:sp>
      <p:sp>
        <p:nvSpPr>
          <p:cNvPr id="36" name="ZoneTexte 35"/>
          <p:cNvSpPr txBox="1"/>
          <p:nvPr/>
        </p:nvSpPr>
        <p:spPr>
          <a:xfrm>
            <a:off x="3436283" y="4170456"/>
            <a:ext cx="1769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TARGET ID:</a:t>
            </a:r>
          </a:p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HLY-439214FEB5CB67A4</a:t>
            </a:r>
          </a:p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MAC:</a:t>
            </a:r>
          </a:p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14:FE:B5:CB:67:A4</a:t>
            </a:r>
          </a:p>
        </p:txBody>
      </p:sp>
    </p:spTree>
    <p:extLst>
      <p:ext uri="{BB962C8B-B14F-4D97-AF65-F5344CB8AC3E}">
        <p14:creationId xmlns:p14="http://schemas.microsoft.com/office/powerpoint/2010/main" val="420590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615732" y="267964"/>
            <a:ext cx="1438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464646"/>
                </a:solidFill>
                <a:latin typeface="Gill Sans"/>
                <a:cs typeface="Gill Sans"/>
              </a:rPr>
              <a:t>HARDWARE</a:t>
            </a:r>
            <a:endParaRPr lang="fr-FR" dirty="0">
              <a:solidFill>
                <a:srgbClr val="464646"/>
              </a:solidFill>
              <a:latin typeface="Gill Sans"/>
              <a:cs typeface="Gill Sans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176" y="433719"/>
            <a:ext cx="1295998" cy="1093498"/>
          </a:xfrm>
          <a:prstGeom prst="rect">
            <a:avLst/>
          </a:prstGeom>
        </p:spPr>
      </p:pic>
      <p:sp>
        <p:nvSpPr>
          <p:cNvPr id="5" name="Rectangle à coins arrondis 4"/>
          <p:cNvSpPr/>
          <p:nvPr/>
        </p:nvSpPr>
        <p:spPr>
          <a:xfrm>
            <a:off x="2045255" y="2593003"/>
            <a:ext cx="3279335" cy="2322015"/>
          </a:xfrm>
          <a:prstGeom prst="roundRect">
            <a:avLst>
              <a:gd name="adj" fmla="val 4538"/>
            </a:avLst>
          </a:prstGeom>
          <a:solidFill>
            <a:srgbClr val="46464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3420" y="1527217"/>
            <a:ext cx="844708" cy="636993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4401" y="1527217"/>
            <a:ext cx="844708" cy="636993"/>
          </a:xfrm>
          <a:prstGeom prst="rect">
            <a:avLst/>
          </a:prstGeom>
        </p:spPr>
      </p:pic>
      <p:sp>
        <p:nvSpPr>
          <p:cNvPr id="15" name="Rectangle à coins arrondis 14"/>
          <p:cNvSpPr/>
          <p:nvPr/>
        </p:nvSpPr>
        <p:spPr>
          <a:xfrm>
            <a:off x="2141527" y="2956675"/>
            <a:ext cx="3119295" cy="1889268"/>
          </a:xfrm>
          <a:prstGeom prst="roundRect">
            <a:avLst>
              <a:gd name="adj" fmla="val 794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/>
          <p:cNvSpPr txBox="1"/>
          <p:nvPr/>
        </p:nvSpPr>
        <p:spPr>
          <a:xfrm>
            <a:off x="2045255" y="2169407"/>
            <a:ext cx="127907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4x1.8 Tb in RAID 5</a:t>
            </a:r>
          </a:p>
        </p:txBody>
      </p:sp>
      <p:grpSp>
        <p:nvGrpSpPr>
          <p:cNvPr id="30" name="Grouper 29"/>
          <p:cNvGrpSpPr/>
          <p:nvPr/>
        </p:nvGrpSpPr>
        <p:grpSpPr>
          <a:xfrm>
            <a:off x="3358667" y="2164210"/>
            <a:ext cx="577121" cy="792465"/>
            <a:chOff x="2080472" y="1849881"/>
            <a:chExt cx="577121" cy="792465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80472" y="1849881"/>
              <a:ext cx="577121" cy="792465"/>
            </a:xfrm>
            <a:prstGeom prst="rect">
              <a:avLst/>
            </a:prstGeom>
          </p:spPr>
        </p:pic>
        <p:sp>
          <p:nvSpPr>
            <p:cNvPr id="17" name="ZoneTexte 16"/>
            <p:cNvSpPr txBox="1"/>
            <p:nvPr/>
          </p:nvSpPr>
          <p:spPr>
            <a:xfrm>
              <a:off x="2115568" y="1933378"/>
              <a:ext cx="5048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VD</a:t>
              </a:r>
            </a:p>
          </p:txBody>
        </p:sp>
      </p:grpSp>
      <p:sp>
        <p:nvSpPr>
          <p:cNvPr id="25" name="ZoneTexte 24"/>
          <p:cNvSpPr txBox="1"/>
          <p:nvPr/>
        </p:nvSpPr>
        <p:spPr>
          <a:xfrm>
            <a:off x="3950737" y="2603795"/>
            <a:ext cx="5048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6 Tb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2204100" y="3533833"/>
            <a:ext cx="790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rgbClr val="464646"/>
                </a:solidFill>
                <a:latin typeface="Gill Sans MT"/>
                <a:cs typeface="Gill Sans MT"/>
              </a:rPr>
              <a:t>Software INSTALL</a:t>
            </a:r>
          </a:p>
        </p:txBody>
      </p:sp>
      <p:pic>
        <p:nvPicPr>
          <p:cNvPr id="31" name="Imag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5382" y="1527217"/>
            <a:ext cx="844708" cy="636993"/>
          </a:xfrm>
          <a:prstGeom prst="rect">
            <a:avLst/>
          </a:prstGeom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6797" y="2956675"/>
            <a:ext cx="622361" cy="622361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55564" y="2956675"/>
            <a:ext cx="648000" cy="648000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8361" y="2956675"/>
            <a:ext cx="648000" cy="648000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71180" y="3871033"/>
            <a:ext cx="648000" cy="648000"/>
          </a:xfrm>
          <a:prstGeom prst="rect">
            <a:avLst/>
          </a:prstGeom>
        </p:spPr>
      </p:pic>
      <p:pic>
        <p:nvPicPr>
          <p:cNvPr id="36" name="Image 3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55564" y="3871033"/>
            <a:ext cx="648000" cy="648000"/>
          </a:xfrm>
          <a:prstGeom prst="rect">
            <a:avLst/>
          </a:prstGeom>
        </p:spPr>
      </p:pic>
      <p:pic>
        <p:nvPicPr>
          <p:cNvPr id="37" name="Image 3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86797" y="3871033"/>
            <a:ext cx="648000" cy="648000"/>
          </a:xfrm>
          <a:prstGeom prst="rect">
            <a:avLst/>
          </a:prstGeom>
        </p:spPr>
      </p:pic>
      <p:sp>
        <p:nvSpPr>
          <p:cNvPr id="38" name="ZoneTexte 37"/>
          <p:cNvSpPr txBox="1"/>
          <p:nvPr/>
        </p:nvSpPr>
        <p:spPr>
          <a:xfrm>
            <a:off x="3284082" y="4435441"/>
            <a:ext cx="7909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rgbClr val="464646"/>
                </a:solidFill>
                <a:latin typeface="Gill Sans MT"/>
                <a:cs typeface="Gill Sans MT"/>
              </a:rPr>
              <a:t>BACKUP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4296175" y="4435441"/>
            <a:ext cx="9115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rgbClr val="464646"/>
                </a:solidFill>
                <a:latin typeface="Gill Sans MT"/>
                <a:cs typeface="Gill Sans MT"/>
              </a:rPr>
              <a:t>RESSOURCES</a:t>
            </a:r>
          </a:p>
        </p:txBody>
      </p:sp>
      <p:sp>
        <p:nvSpPr>
          <p:cNvPr id="40" name="ZoneTexte 39"/>
          <p:cNvSpPr txBox="1"/>
          <p:nvPr/>
        </p:nvSpPr>
        <p:spPr>
          <a:xfrm>
            <a:off x="4314277" y="3533833"/>
            <a:ext cx="9115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rgbClr val="464646"/>
                </a:solidFill>
                <a:latin typeface="Gill Sans MT"/>
                <a:cs typeface="Gill Sans MT"/>
              </a:rPr>
              <a:t>COURSES</a:t>
            </a:r>
          </a:p>
        </p:txBody>
      </p:sp>
      <p:sp>
        <p:nvSpPr>
          <p:cNvPr id="41" name="ZoneTexte 40"/>
          <p:cNvSpPr txBox="1"/>
          <p:nvPr/>
        </p:nvSpPr>
        <p:spPr>
          <a:xfrm>
            <a:off x="3217282" y="3570817"/>
            <a:ext cx="9115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rgbClr val="464646"/>
                </a:solidFill>
                <a:latin typeface="Gill Sans MT"/>
                <a:cs typeface="Gill Sans MT"/>
              </a:rPr>
              <a:t>SHARE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2166962" y="4430908"/>
            <a:ext cx="9115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rgbClr val="464646"/>
                </a:solidFill>
                <a:latin typeface="Gill Sans MT"/>
                <a:cs typeface="Gill Sans MT"/>
              </a:rPr>
              <a:t>…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3193880" y="721900"/>
            <a:ext cx="10096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PLMCCNAS</a:t>
            </a:r>
          </a:p>
        </p:txBody>
      </p:sp>
      <p:pic>
        <p:nvPicPr>
          <p:cNvPr id="28" name="Imag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2438" y="1527217"/>
            <a:ext cx="844708" cy="636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6185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615732" y="267964"/>
            <a:ext cx="1438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464646"/>
                </a:solidFill>
                <a:latin typeface="Gill Sans"/>
                <a:cs typeface="Gill Sans"/>
              </a:rPr>
              <a:t>HARDWARE</a:t>
            </a:r>
            <a:endParaRPr lang="fr-FR" dirty="0">
              <a:solidFill>
                <a:srgbClr val="464646"/>
              </a:solidFill>
              <a:latin typeface="Gill Sans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236462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598216" y="920251"/>
            <a:ext cx="425652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4000" dirty="0" smtClean="0">
              <a:solidFill>
                <a:srgbClr val="464646"/>
              </a:solidFill>
              <a:latin typeface="Gill Sans"/>
              <a:cs typeface="Gill Sans"/>
            </a:endParaRPr>
          </a:p>
          <a:p>
            <a:endParaRPr lang="fr-FR" sz="4000" dirty="0">
              <a:solidFill>
                <a:srgbClr val="464646"/>
              </a:solidFill>
              <a:latin typeface="Gill Sans"/>
              <a:cs typeface="Gill Sans"/>
            </a:endParaRPr>
          </a:p>
          <a:p>
            <a:endParaRPr lang="fr-FR" sz="4000" dirty="0" smtClean="0">
              <a:solidFill>
                <a:srgbClr val="464646"/>
              </a:solidFill>
              <a:latin typeface="Gill Sans"/>
              <a:cs typeface="Gill Sans"/>
            </a:endParaRPr>
          </a:p>
          <a:p>
            <a:endParaRPr lang="fr-FR" sz="4000" dirty="0" smtClean="0">
              <a:solidFill>
                <a:srgbClr val="464646"/>
              </a:solidFill>
              <a:latin typeface="Gill Sans"/>
              <a:cs typeface="Gill Sans"/>
            </a:endParaRPr>
          </a:p>
          <a:p>
            <a:pPr marL="285750" indent="-285750">
              <a:buFont typeface="Arial"/>
              <a:buChar char="•"/>
            </a:pPr>
            <a:r>
              <a:rPr lang="fr-FR" sz="4000" dirty="0" smtClean="0">
                <a:solidFill>
                  <a:srgbClr val="464646"/>
                </a:solidFill>
                <a:latin typeface="Gill Sans"/>
                <a:cs typeface="Gill Sans"/>
              </a:rPr>
              <a:t>SOFTWARE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595245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Image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4501" y="3257413"/>
            <a:ext cx="773898" cy="902881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4501" y="1437811"/>
            <a:ext cx="773898" cy="902881"/>
          </a:xfrm>
          <a:prstGeom prst="rect">
            <a:avLst/>
          </a:prstGeom>
        </p:spPr>
      </p:pic>
      <p:grpSp>
        <p:nvGrpSpPr>
          <p:cNvPr id="30" name="Grouper 29"/>
          <p:cNvGrpSpPr/>
          <p:nvPr/>
        </p:nvGrpSpPr>
        <p:grpSpPr>
          <a:xfrm>
            <a:off x="2646026" y="1178245"/>
            <a:ext cx="1009653" cy="1181435"/>
            <a:chOff x="2646026" y="1171367"/>
            <a:chExt cx="1009653" cy="1181435"/>
          </a:xfrm>
        </p:grpSpPr>
        <p:pic>
          <p:nvPicPr>
            <p:cNvPr id="25" name="Image 2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19558" y="1437811"/>
              <a:ext cx="818213" cy="914991"/>
            </a:xfrm>
            <a:prstGeom prst="rect">
              <a:avLst/>
            </a:prstGeom>
          </p:spPr>
        </p:pic>
        <p:sp>
          <p:nvSpPr>
            <p:cNvPr id="27" name="ZoneTexte 26"/>
            <p:cNvSpPr txBox="1"/>
            <p:nvPr/>
          </p:nvSpPr>
          <p:spPr>
            <a:xfrm>
              <a:off x="2646026" y="1171367"/>
              <a:ext cx="10096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PRODSERVER</a:t>
              </a:r>
            </a:p>
          </p:txBody>
        </p:sp>
      </p:grpSp>
      <p:sp>
        <p:nvSpPr>
          <p:cNvPr id="2" name="ZoneTexte 1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615732" y="267964"/>
            <a:ext cx="1359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464646"/>
                </a:solidFill>
                <a:latin typeface="Gill Sans"/>
                <a:cs typeface="Gill Sans"/>
              </a:rPr>
              <a:t>SOFTWARE</a:t>
            </a:r>
            <a:endParaRPr lang="fr-FR" dirty="0">
              <a:solidFill>
                <a:srgbClr val="464646"/>
              </a:solidFill>
              <a:latin typeface="Gill Sans"/>
              <a:cs typeface="Gill Sans"/>
            </a:endParaRPr>
          </a:p>
        </p:txBody>
      </p:sp>
      <p:grpSp>
        <p:nvGrpSpPr>
          <p:cNvPr id="21" name="Grouper 20"/>
          <p:cNvGrpSpPr/>
          <p:nvPr/>
        </p:nvGrpSpPr>
        <p:grpSpPr>
          <a:xfrm>
            <a:off x="30838" y="562880"/>
            <a:ext cx="2049634" cy="4437163"/>
            <a:chOff x="1336748" y="477856"/>
            <a:chExt cx="2049634" cy="4437163"/>
          </a:xfrm>
        </p:grpSpPr>
        <p:sp>
          <p:nvSpPr>
            <p:cNvPr id="4" name="Rectangle à coins arrondis 3"/>
            <p:cNvSpPr/>
            <p:nvPr/>
          </p:nvSpPr>
          <p:spPr>
            <a:xfrm>
              <a:off x="1434611" y="2109473"/>
              <a:ext cx="1822689" cy="2805546"/>
            </a:xfrm>
            <a:prstGeom prst="roundRect">
              <a:avLst/>
            </a:prstGeom>
            <a:solidFill>
              <a:srgbClr val="464646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41575" y="477856"/>
              <a:ext cx="1265081" cy="993993"/>
            </a:xfrm>
            <a:prstGeom prst="rect">
              <a:avLst/>
            </a:prstGeom>
          </p:spPr>
        </p:pic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04464" y="1253877"/>
              <a:ext cx="844708" cy="636993"/>
            </a:xfrm>
            <a:prstGeom prst="rect">
              <a:avLst/>
            </a:prstGeom>
          </p:spPr>
        </p:pic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80472" y="1849881"/>
              <a:ext cx="577121" cy="792465"/>
            </a:xfrm>
            <a:prstGeom prst="rect">
              <a:avLst/>
            </a:prstGeom>
          </p:spPr>
        </p:pic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97616" y="1253877"/>
              <a:ext cx="844708" cy="636993"/>
            </a:xfrm>
            <a:prstGeom prst="rect">
              <a:avLst/>
            </a:prstGeom>
          </p:spPr>
        </p:pic>
        <p:sp>
          <p:nvSpPr>
            <p:cNvPr id="9" name="Rectangle à coins arrondis 8"/>
            <p:cNvSpPr/>
            <p:nvPr/>
          </p:nvSpPr>
          <p:spPr>
            <a:xfrm>
              <a:off x="1504464" y="3682278"/>
              <a:ext cx="1683914" cy="115261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0" name="Imag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19634" y="3932013"/>
              <a:ext cx="773898" cy="902881"/>
            </a:xfrm>
            <a:prstGeom prst="rect">
              <a:avLst/>
            </a:prstGeom>
          </p:spPr>
        </p:pic>
        <p:pic>
          <p:nvPicPr>
            <p:cNvPr id="11" name="Image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1662" y="3932013"/>
              <a:ext cx="773898" cy="902881"/>
            </a:xfrm>
            <a:prstGeom prst="rect">
              <a:avLst/>
            </a:prstGeom>
          </p:spPr>
        </p:pic>
        <p:sp>
          <p:nvSpPr>
            <p:cNvPr id="12" name="Rectangle à coins arrondis 11"/>
            <p:cNvSpPr/>
            <p:nvPr/>
          </p:nvSpPr>
          <p:spPr>
            <a:xfrm>
              <a:off x="1509618" y="2642346"/>
              <a:ext cx="1683914" cy="981484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1914807" y="1619049"/>
              <a:ext cx="10096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RAID 0</a:t>
              </a:r>
            </a:p>
          </p:txBody>
        </p:sp>
        <p:sp>
          <p:nvSpPr>
            <p:cNvPr id="14" name="ZoneTexte 13"/>
            <p:cNvSpPr txBox="1"/>
            <p:nvPr/>
          </p:nvSpPr>
          <p:spPr>
            <a:xfrm>
              <a:off x="2115568" y="1933378"/>
              <a:ext cx="5048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VD</a:t>
              </a:r>
            </a:p>
          </p:txBody>
        </p:sp>
        <p:sp>
          <p:nvSpPr>
            <p:cNvPr id="15" name="ZoneTexte 14"/>
            <p:cNvSpPr txBox="1"/>
            <p:nvPr/>
          </p:nvSpPr>
          <p:spPr>
            <a:xfrm>
              <a:off x="2881555" y="1573396"/>
              <a:ext cx="5048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1.8Tb</a:t>
              </a:r>
            </a:p>
          </p:txBody>
        </p:sp>
        <p:sp>
          <p:nvSpPr>
            <p:cNvPr id="16" name="ZoneTexte 15"/>
            <p:cNvSpPr txBox="1"/>
            <p:nvPr/>
          </p:nvSpPr>
          <p:spPr>
            <a:xfrm>
              <a:off x="1336748" y="1573396"/>
              <a:ext cx="5048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1.8Tb</a:t>
              </a:r>
            </a:p>
          </p:txBody>
        </p:sp>
        <p:pic>
          <p:nvPicPr>
            <p:cNvPr id="17" name="Image 1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50449" y="2757723"/>
              <a:ext cx="698723" cy="809048"/>
            </a:xfrm>
            <a:prstGeom prst="rect">
              <a:avLst/>
            </a:prstGeom>
          </p:spPr>
        </p:pic>
        <p:sp>
          <p:nvSpPr>
            <p:cNvPr id="18" name="ZoneTexte 17"/>
            <p:cNvSpPr txBox="1"/>
            <p:nvPr/>
          </p:nvSpPr>
          <p:spPr>
            <a:xfrm>
              <a:off x="2657593" y="2251836"/>
              <a:ext cx="50482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3.6Tb</a:t>
              </a:r>
            </a:p>
          </p:txBody>
        </p:sp>
        <p:sp>
          <p:nvSpPr>
            <p:cNvPr id="19" name="ZoneTexte 18"/>
            <p:cNvSpPr txBox="1"/>
            <p:nvPr/>
          </p:nvSpPr>
          <p:spPr>
            <a:xfrm>
              <a:off x="2315560" y="2834627"/>
              <a:ext cx="84686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dirty="0" smtClean="0">
                  <a:solidFill>
                    <a:srgbClr val="464646"/>
                  </a:solidFill>
                  <a:latin typeface="Gill Sans MT"/>
                  <a:cs typeface="Gill Sans MT"/>
                </a:rPr>
                <a:t>1.8Tb</a:t>
              </a:r>
            </a:p>
            <a:p>
              <a:pPr algn="ctr"/>
              <a:r>
                <a:rPr lang="fr-FR" sz="900" dirty="0" smtClean="0">
                  <a:solidFill>
                    <a:srgbClr val="464646"/>
                  </a:solidFill>
                  <a:latin typeface="Gill Sans MT"/>
                  <a:cs typeface="Gill Sans MT"/>
                </a:rPr>
                <a:t>C:\</a:t>
              </a:r>
            </a:p>
            <a:p>
              <a:pPr algn="ctr"/>
              <a:r>
                <a:rPr lang="fr-FR" sz="900" dirty="0" smtClean="0">
                  <a:solidFill>
                    <a:srgbClr val="464646"/>
                  </a:solidFill>
                  <a:latin typeface="Gill Sans MT"/>
                  <a:cs typeface="Gill Sans MT"/>
                </a:rPr>
                <a:t>DS Lic. Server</a:t>
              </a:r>
            </a:p>
          </p:txBody>
        </p:sp>
        <p:sp>
          <p:nvSpPr>
            <p:cNvPr id="20" name="ZoneTexte 19"/>
            <p:cNvSpPr txBox="1"/>
            <p:nvPr/>
          </p:nvSpPr>
          <p:spPr>
            <a:xfrm>
              <a:off x="2100735" y="3733971"/>
              <a:ext cx="5048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dirty="0" smtClean="0">
                  <a:solidFill>
                    <a:srgbClr val="464646"/>
                  </a:solidFill>
                  <a:latin typeface="Gill Sans MT"/>
                  <a:cs typeface="Gill Sans MT"/>
                </a:rPr>
                <a:t>1.8Tb</a:t>
              </a:r>
            </a:p>
            <a:p>
              <a:pPr algn="ctr"/>
              <a:r>
                <a:rPr lang="fr-FR" sz="900" dirty="0" smtClean="0">
                  <a:solidFill>
                    <a:srgbClr val="464646"/>
                  </a:solidFill>
                  <a:latin typeface="Gill Sans MT"/>
                  <a:cs typeface="Gill Sans MT"/>
                </a:rPr>
                <a:t>D:\</a:t>
              </a:r>
            </a:p>
          </p:txBody>
        </p:sp>
      </p:grpSp>
      <p:sp>
        <p:nvSpPr>
          <p:cNvPr id="23" name="ZoneTexte 22"/>
          <p:cNvSpPr txBox="1"/>
          <p:nvPr/>
        </p:nvSpPr>
        <p:spPr>
          <a:xfrm>
            <a:off x="676251" y="837316"/>
            <a:ext cx="10096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PLMCCSA</a:t>
            </a:r>
          </a:p>
        </p:txBody>
      </p:sp>
      <p:sp>
        <p:nvSpPr>
          <p:cNvPr id="29" name="ZoneTexte 28"/>
          <p:cNvSpPr txBox="1"/>
          <p:nvPr/>
        </p:nvSpPr>
        <p:spPr>
          <a:xfrm>
            <a:off x="665623" y="997497"/>
            <a:ext cx="10096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10.36.0.28</a:t>
            </a:r>
          </a:p>
        </p:txBody>
      </p:sp>
      <p:grpSp>
        <p:nvGrpSpPr>
          <p:cNvPr id="22" name="Grouper 21"/>
          <p:cNvGrpSpPr/>
          <p:nvPr/>
        </p:nvGrpSpPr>
        <p:grpSpPr>
          <a:xfrm>
            <a:off x="2774501" y="1421686"/>
            <a:ext cx="2442808" cy="935132"/>
            <a:chOff x="2769187" y="1411241"/>
            <a:chExt cx="2442808" cy="935132"/>
          </a:xfrm>
        </p:grpSpPr>
        <p:pic>
          <p:nvPicPr>
            <p:cNvPr id="26" name="Image 2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69187" y="1411241"/>
              <a:ext cx="791999" cy="935132"/>
            </a:xfrm>
            <a:prstGeom prst="rect">
              <a:avLst/>
            </a:prstGeom>
          </p:spPr>
        </p:pic>
        <p:sp>
          <p:nvSpPr>
            <p:cNvPr id="31" name="ZoneTexte 30"/>
            <p:cNvSpPr txBox="1"/>
            <p:nvPr/>
          </p:nvSpPr>
          <p:spPr>
            <a:xfrm>
              <a:off x="3537771" y="1593719"/>
              <a:ext cx="167422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ENOVIA V6R2012x</a:t>
              </a:r>
            </a:p>
            <a:p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SQL STANDARD 2008 R2</a:t>
              </a:r>
            </a:p>
            <a:p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WINDOWS SERVER 2008 R2</a:t>
              </a:r>
            </a:p>
          </p:txBody>
        </p:sp>
      </p:grpSp>
      <p:pic>
        <p:nvPicPr>
          <p:cNvPr id="33" name="Image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9558" y="3280574"/>
            <a:ext cx="818213" cy="914991"/>
          </a:xfrm>
          <a:prstGeom prst="rect">
            <a:avLst/>
          </a:prstGeom>
        </p:spPr>
      </p:pic>
      <p:sp>
        <p:nvSpPr>
          <p:cNvPr id="34" name="ZoneTexte 33"/>
          <p:cNvSpPr txBox="1"/>
          <p:nvPr/>
        </p:nvSpPr>
        <p:spPr>
          <a:xfrm>
            <a:off x="2646026" y="3014130"/>
            <a:ext cx="10096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TESTSERVER</a:t>
            </a:r>
          </a:p>
        </p:txBody>
      </p:sp>
      <p:grpSp>
        <p:nvGrpSpPr>
          <p:cNvPr id="37" name="Grouper 36"/>
          <p:cNvGrpSpPr/>
          <p:nvPr/>
        </p:nvGrpSpPr>
        <p:grpSpPr>
          <a:xfrm>
            <a:off x="2774501" y="3253195"/>
            <a:ext cx="2442808" cy="935132"/>
            <a:chOff x="2769187" y="1411241"/>
            <a:chExt cx="2442808" cy="935132"/>
          </a:xfrm>
        </p:grpSpPr>
        <p:pic>
          <p:nvPicPr>
            <p:cNvPr id="38" name="Image 3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69187" y="1411241"/>
              <a:ext cx="791999" cy="935132"/>
            </a:xfrm>
            <a:prstGeom prst="rect">
              <a:avLst/>
            </a:prstGeom>
          </p:spPr>
        </p:pic>
        <p:sp>
          <p:nvSpPr>
            <p:cNvPr id="39" name="ZoneTexte 38"/>
            <p:cNvSpPr txBox="1"/>
            <p:nvPr/>
          </p:nvSpPr>
          <p:spPr>
            <a:xfrm>
              <a:off x="3537771" y="1593719"/>
              <a:ext cx="167422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ENOVIA V6R2012x</a:t>
              </a:r>
            </a:p>
            <a:p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SQL STANDARD 2008 R2</a:t>
              </a:r>
            </a:p>
            <a:p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WINDOWS SERVER 2008 R2</a:t>
              </a:r>
            </a:p>
          </p:txBody>
        </p:sp>
      </p:grpSp>
      <p:pic>
        <p:nvPicPr>
          <p:cNvPr id="40" name="Image 39" descr="VirtualBox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309" y="2255531"/>
            <a:ext cx="989431" cy="989431"/>
          </a:xfrm>
          <a:prstGeom prst="rect">
            <a:avLst/>
          </a:prstGeom>
        </p:spPr>
      </p:pic>
      <p:sp>
        <p:nvSpPr>
          <p:cNvPr id="41" name="ZoneTexte 40"/>
          <p:cNvSpPr txBox="1"/>
          <p:nvPr/>
        </p:nvSpPr>
        <p:spPr>
          <a:xfrm>
            <a:off x="2276483" y="2331657"/>
            <a:ext cx="1769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10.36.0.29</a:t>
            </a:r>
          </a:p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MAC</a:t>
            </a:r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: 08:00:27</a:t>
            </a:r>
            <a:r>
              <a:rPr lang="fr-FR" sz="900" dirty="0">
                <a:solidFill>
                  <a:schemeClr val="bg1"/>
                </a:solidFill>
                <a:latin typeface="Gill Sans MT"/>
                <a:cs typeface="Gill Sans MT"/>
              </a:rPr>
              <a:t>:0E</a:t>
            </a:r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:53:C2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2646026" y="4204620"/>
            <a:ext cx="10096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10.36.0.34</a:t>
            </a:r>
          </a:p>
        </p:txBody>
      </p:sp>
    </p:spTree>
    <p:extLst>
      <p:ext uri="{BB962C8B-B14F-4D97-AF65-F5344CB8AC3E}">
        <p14:creationId xmlns:p14="http://schemas.microsoft.com/office/powerpoint/2010/main" val="32089559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615732" y="267964"/>
            <a:ext cx="1359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464646"/>
                </a:solidFill>
                <a:latin typeface="Gill Sans"/>
                <a:cs typeface="Gill Sans"/>
              </a:rPr>
              <a:t>SOFTWARE</a:t>
            </a:r>
            <a:endParaRPr lang="fr-FR" dirty="0">
              <a:solidFill>
                <a:srgbClr val="464646"/>
              </a:solidFill>
              <a:latin typeface="Gill Sans"/>
              <a:cs typeface="Gill Sans"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128701" y="2194497"/>
            <a:ext cx="1822689" cy="2805546"/>
          </a:xfrm>
          <a:prstGeom prst="roundRect">
            <a:avLst/>
          </a:prstGeom>
          <a:solidFill>
            <a:srgbClr val="46464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665" y="562880"/>
            <a:ext cx="1265081" cy="993993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562" y="1934905"/>
            <a:ext cx="577121" cy="792465"/>
          </a:xfrm>
          <a:prstGeom prst="rect">
            <a:avLst/>
          </a:prstGeom>
        </p:spPr>
      </p:pic>
      <p:sp>
        <p:nvSpPr>
          <p:cNvPr id="10" name="Rectangle à coins arrondis 9"/>
          <p:cNvSpPr/>
          <p:nvPr/>
        </p:nvSpPr>
        <p:spPr>
          <a:xfrm>
            <a:off x="198554" y="3767302"/>
            <a:ext cx="1683914" cy="115261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8570" y="4017037"/>
            <a:ext cx="773898" cy="902881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752" y="4017037"/>
            <a:ext cx="773898" cy="902881"/>
          </a:xfrm>
          <a:prstGeom prst="rect">
            <a:avLst/>
          </a:prstGeom>
        </p:spPr>
      </p:pic>
      <p:sp>
        <p:nvSpPr>
          <p:cNvPr id="13" name="Rectangle à coins arrondis 12"/>
          <p:cNvSpPr/>
          <p:nvPr/>
        </p:nvSpPr>
        <p:spPr>
          <a:xfrm>
            <a:off x="203708" y="2727370"/>
            <a:ext cx="1683914" cy="98148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/>
          <p:cNvSpPr txBox="1"/>
          <p:nvPr/>
        </p:nvSpPr>
        <p:spPr>
          <a:xfrm>
            <a:off x="809658" y="2018402"/>
            <a:ext cx="5048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VD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251275" y="2905697"/>
            <a:ext cx="15494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464646"/>
                </a:solidFill>
                <a:latin typeface="Gill Sans MT"/>
                <a:cs typeface="Gill Sans MT"/>
              </a:rPr>
              <a:t>Windows Server 2008 R2</a:t>
            </a:r>
          </a:p>
          <a:p>
            <a:pPr algn="ctr"/>
            <a:r>
              <a:rPr lang="fr-FR" sz="1000" dirty="0" smtClean="0">
                <a:solidFill>
                  <a:srgbClr val="464646"/>
                </a:solidFill>
                <a:latin typeface="Gill Sans MT"/>
                <a:cs typeface="Gill Sans MT"/>
              </a:rPr>
              <a:t>DS Licence Server</a:t>
            </a:r>
          </a:p>
          <a:p>
            <a:pPr algn="ctr"/>
            <a:r>
              <a:rPr lang="fr-FR" sz="1000" dirty="0" err="1" smtClean="0">
                <a:solidFill>
                  <a:srgbClr val="464646"/>
                </a:solidFill>
                <a:latin typeface="Gill Sans MT"/>
                <a:cs typeface="Gill Sans MT"/>
              </a:rPr>
              <a:t>VirtualBox</a:t>
            </a:r>
            <a:endParaRPr lang="fr-FR" sz="1000" dirty="0" smtClean="0">
              <a:solidFill>
                <a:srgbClr val="464646"/>
              </a:solidFill>
              <a:latin typeface="Gill Sans MT"/>
              <a:cs typeface="Gill Sans MT"/>
            </a:endParaRPr>
          </a:p>
          <a:p>
            <a:pPr algn="ctr"/>
            <a:endParaRPr lang="fr-FR" sz="1000" dirty="0" smtClean="0">
              <a:solidFill>
                <a:srgbClr val="464646"/>
              </a:solidFill>
              <a:latin typeface="Gill Sans MT"/>
              <a:cs typeface="Gill Sans MT"/>
            </a:endParaRPr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751" y="1178245"/>
            <a:ext cx="611000" cy="623469"/>
          </a:xfrm>
          <a:prstGeom prst="rect">
            <a:avLst/>
          </a:prstGeom>
        </p:spPr>
      </p:pic>
      <p:sp>
        <p:nvSpPr>
          <p:cNvPr id="24" name="ZoneTexte 23"/>
          <p:cNvSpPr txBox="1"/>
          <p:nvPr/>
        </p:nvSpPr>
        <p:spPr>
          <a:xfrm>
            <a:off x="676251" y="837316"/>
            <a:ext cx="10096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PLMCCSA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251275" y="1588657"/>
            <a:ext cx="6903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48 </a:t>
            </a:r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Gb</a:t>
            </a:r>
          </a:p>
        </p:txBody>
      </p:sp>
      <p:pic>
        <p:nvPicPr>
          <p:cNvPr id="33" name="Image 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434864" y="1261640"/>
            <a:ext cx="399512" cy="689481"/>
          </a:xfrm>
          <a:prstGeom prst="rect">
            <a:avLst/>
          </a:prstGeom>
        </p:spPr>
      </p:pic>
      <p:sp>
        <p:nvSpPr>
          <p:cNvPr id="34" name="ZoneTexte 33"/>
          <p:cNvSpPr txBox="1"/>
          <p:nvPr/>
        </p:nvSpPr>
        <p:spPr>
          <a:xfrm>
            <a:off x="1521623" y="1776442"/>
            <a:ext cx="7953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2x6 </a:t>
            </a:r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Cores</a:t>
            </a:r>
          </a:p>
        </p:txBody>
      </p:sp>
      <p:graphicFrame>
        <p:nvGraphicFramePr>
          <p:cNvPr id="36" name="Tableau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449420"/>
              </p:ext>
            </p:extLst>
          </p:nvPr>
        </p:nvGraphicFramePr>
        <p:xfrm>
          <a:off x="2974735" y="1701918"/>
          <a:ext cx="4201965" cy="2315119"/>
        </p:xfrm>
        <a:graphic>
          <a:graphicData uri="http://schemas.openxmlformats.org/drawingml/2006/table">
            <a:tbl>
              <a:tblPr firstCol="1">
                <a:effectLst/>
                <a:tableStyleId>{E8034E78-7F5D-4C2E-B375-FC64B27BC917}</a:tableStyleId>
              </a:tblPr>
              <a:tblGrid>
                <a:gridCol w="2053811"/>
                <a:gridCol w="965217"/>
                <a:gridCol w="1182937"/>
              </a:tblGrid>
              <a:tr h="70036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PRODSERVER</a:t>
                      </a:r>
                      <a:endParaRPr lang="fr-FR" dirty="0"/>
                    </a:p>
                  </a:txBody>
                  <a:tcPr anchor="ctr">
                    <a:lnL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8 </a:t>
                      </a:r>
                      <a:r>
                        <a:rPr lang="fr-FR" dirty="0" smtClean="0"/>
                        <a:t>Cores</a:t>
                      </a:r>
                      <a:endParaRPr lang="fr-FR" dirty="0"/>
                    </a:p>
                  </a:txBody>
                  <a:tcPr anchor="ctr">
                    <a:lnL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32 Gb</a:t>
                      </a:r>
                      <a:endParaRPr lang="fr-FR" dirty="0"/>
                    </a:p>
                  </a:txBody>
                  <a:tcPr anchor="ctr">
                    <a:lnL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70036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TESTSERVER</a:t>
                      </a:r>
                      <a:endParaRPr lang="fr-FR" dirty="0"/>
                    </a:p>
                  </a:txBody>
                  <a:tcPr anchor="ctr">
                    <a:lnL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8 </a:t>
                      </a:r>
                      <a:r>
                        <a:rPr lang="fr-FR" dirty="0" smtClean="0"/>
                        <a:t>Cores</a:t>
                      </a:r>
                    </a:p>
                  </a:txBody>
                  <a:tcPr anchor="ctr">
                    <a:lnL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32 Gb</a:t>
                      </a:r>
                      <a:endParaRPr lang="fr-FR" dirty="0"/>
                    </a:p>
                  </a:txBody>
                  <a:tcPr anchor="ctr">
                    <a:lnL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70036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PRODSERVER </a:t>
                      </a:r>
                    </a:p>
                    <a:p>
                      <a:pPr algn="ctr"/>
                      <a:r>
                        <a:rPr lang="fr-FR" dirty="0" smtClean="0"/>
                        <a:t>+</a:t>
                      </a:r>
                    </a:p>
                    <a:p>
                      <a:pPr algn="ctr"/>
                      <a:r>
                        <a:rPr lang="fr-FR" dirty="0" smtClean="0"/>
                        <a:t> TESTSERVER</a:t>
                      </a:r>
                      <a:endParaRPr lang="fr-FR" dirty="0"/>
                    </a:p>
                  </a:txBody>
                  <a:tcPr anchor="ctr">
                    <a:lnL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8 </a:t>
                      </a:r>
                      <a:r>
                        <a:rPr lang="fr-FR" dirty="0" err="1" smtClean="0"/>
                        <a:t>Core</a:t>
                      </a:r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+</a:t>
                      </a:r>
                    </a:p>
                    <a:p>
                      <a:pPr algn="ctr"/>
                      <a:r>
                        <a:rPr lang="fr-FR" dirty="0" smtClean="0"/>
                        <a:t>2 </a:t>
                      </a:r>
                      <a:r>
                        <a:rPr lang="fr-FR" dirty="0" err="1" smtClean="0"/>
                        <a:t>Cores</a:t>
                      </a:r>
                      <a:endParaRPr lang="fr-FR" dirty="0"/>
                    </a:p>
                  </a:txBody>
                  <a:tcPr anchor="ctr">
                    <a:lnL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32 Gb</a:t>
                      </a:r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+</a:t>
                      </a:r>
                    </a:p>
                    <a:p>
                      <a:pPr algn="ctr"/>
                      <a:r>
                        <a:rPr lang="fr-FR" dirty="0" smtClean="0"/>
                        <a:t>8 Gb</a:t>
                      </a:r>
                      <a:endParaRPr lang="fr-FR" dirty="0"/>
                    </a:p>
                  </a:txBody>
                  <a:tcPr anchor="ctr">
                    <a:lnL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7" name="Image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29861" y="899176"/>
            <a:ext cx="399512" cy="689481"/>
          </a:xfrm>
          <a:prstGeom prst="rect">
            <a:avLst/>
          </a:prstGeom>
        </p:spPr>
      </p:pic>
      <p:pic>
        <p:nvPicPr>
          <p:cNvPr id="38" name="Image 3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7382" y="965188"/>
            <a:ext cx="611000" cy="623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383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615732" y="267964"/>
            <a:ext cx="1359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464646"/>
                </a:solidFill>
                <a:latin typeface="Gill Sans"/>
                <a:cs typeface="Gill Sans"/>
              </a:rPr>
              <a:t>SOFTWARE</a:t>
            </a:r>
            <a:endParaRPr lang="fr-FR" dirty="0">
              <a:solidFill>
                <a:srgbClr val="464646"/>
              </a:solidFill>
              <a:latin typeface="Gill Sans"/>
              <a:cs typeface="Gill Sans"/>
            </a:endParaRPr>
          </a:p>
        </p:txBody>
      </p:sp>
      <p:pic>
        <p:nvPicPr>
          <p:cNvPr id="1028" name="Picture 4" descr="\\Plmccnas\common\PRESENTATION\INTRO ENOVIA\Sources\ENOVIA-Logo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34" t="32339" r="-1444" b="32112"/>
          <a:stretch/>
        </p:blipFill>
        <p:spPr bwMode="auto">
          <a:xfrm>
            <a:off x="2822796" y="1726106"/>
            <a:ext cx="3498408" cy="118921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710065" y="2915324"/>
            <a:ext cx="17238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Gill Sans MT"/>
                <a:cs typeface="Gill Sans MT"/>
              </a:rPr>
              <a:t>INSTALLATION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7296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30"/>
          <p:cNvSpPr txBox="1"/>
          <p:nvPr/>
        </p:nvSpPr>
        <p:spPr>
          <a:xfrm>
            <a:off x="2905487" y="670335"/>
            <a:ext cx="533630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INSTALLATION PROCESS  / SERVER SIDE</a:t>
            </a:r>
          </a:p>
          <a:p>
            <a:pPr marL="685800" lvl="1" indent="-228600">
              <a:buFont typeface="+mj-lt"/>
              <a:buAutoNum type="arabicPeriod"/>
            </a:pPr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LICENSE SERVER &amp; </a:t>
            </a:r>
            <a:r>
              <a:rPr lang="fr-FR" dirty="0" err="1" smtClean="0">
                <a:solidFill>
                  <a:schemeClr val="bg1"/>
                </a:solidFill>
                <a:latin typeface="Gill Sans MT"/>
                <a:cs typeface="Gill Sans MT"/>
              </a:rPr>
              <a:t>Enrolling</a:t>
            </a: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 </a:t>
            </a:r>
            <a:r>
              <a:rPr lang="fr-FR" dirty="0" err="1" smtClean="0">
                <a:solidFill>
                  <a:schemeClr val="bg1"/>
                </a:solidFill>
                <a:latin typeface="Gill Sans MT"/>
                <a:cs typeface="Gill Sans MT"/>
              </a:rPr>
              <a:t>Licenses</a:t>
            </a:r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r>
              <a:rPr lang="fr-FR" dirty="0">
                <a:solidFill>
                  <a:schemeClr val="bg1"/>
                </a:solidFill>
                <a:latin typeface="Gill Sans MT"/>
                <a:cs typeface="Gill Sans MT"/>
              </a:rPr>
              <a:t> </a:t>
            </a: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VIRTUALBOX</a:t>
            </a:r>
          </a:p>
          <a:p>
            <a:pPr marL="685800" lvl="1" indent="-228600">
              <a:buFont typeface="+mj-lt"/>
              <a:buAutoNum type="arabicPeriod"/>
            </a:pPr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CREATION VM</a:t>
            </a:r>
          </a:p>
          <a:p>
            <a:pPr marL="685800" lvl="1" indent="-228600">
              <a:buFont typeface="+mj-lt"/>
              <a:buAutoNum type="arabicPeriod"/>
            </a:pPr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WINDOWS</a:t>
            </a:r>
          </a:p>
          <a:p>
            <a:pPr marL="685800" lvl="1" indent="-228600">
              <a:buFont typeface="+mj-lt"/>
              <a:buAutoNum type="arabicPeriod"/>
            </a:pPr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SQL</a:t>
            </a:r>
          </a:p>
          <a:p>
            <a:pPr marL="685800" lvl="1" indent="-228600">
              <a:buFont typeface="+mj-lt"/>
              <a:buAutoNum type="arabicPeriod"/>
            </a:pPr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SQL Config &amp; </a:t>
            </a:r>
            <a:r>
              <a:rPr lang="fr-FR" dirty="0" err="1" smtClean="0">
                <a:solidFill>
                  <a:schemeClr val="bg1"/>
                </a:solidFill>
                <a:latin typeface="Gill Sans MT"/>
                <a:cs typeface="Gill Sans MT"/>
              </a:rPr>
              <a:t>Query</a:t>
            </a: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 Optimisation</a:t>
            </a:r>
          </a:p>
          <a:p>
            <a:pPr marL="685800" lvl="1" indent="-228600">
              <a:buFont typeface="+mj-lt"/>
              <a:buAutoNum type="arabicPeriod"/>
            </a:pPr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ENOVIA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615732" y="267964"/>
            <a:ext cx="1359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464646"/>
                </a:solidFill>
                <a:latin typeface="Gill Sans"/>
                <a:cs typeface="Gill Sans"/>
              </a:rPr>
              <a:t>SOFTWARE</a:t>
            </a:r>
            <a:endParaRPr lang="fr-FR" dirty="0">
              <a:solidFill>
                <a:srgbClr val="464646"/>
              </a:solidFill>
              <a:latin typeface="Gill Sans"/>
              <a:cs typeface="Gill Sans"/>
            </a:endParaRPr>
          </a:p>
        </p:txBody>
      </p:sp>
      <p:pic>
        <p:nvPicPr>
          <p:cNvPr id="4" name="Image 3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0820" y="2323966"/>
            <a:ext cx="387748" cy="4523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\\Plmccnas\common\PRESENTATION\INTRO ENOVIA\Sources\windows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561" y="2803861"/>
            <a:ext cx="454007" cy="40589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Plmccnas\common\PRESENTATION\INTRO ENOVIA\Sources\SQLServer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859" y="3328325"/>
            <a:ext cx="602523" cy="49526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Plmccnas\common\PRESENTATION\INTRO ENOVIA\Sources\ENOVIA-Logo.png">
            <a:hlinkClick r:id="rId9" action="ppaction://hlinkfile"/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34" t="32339" r="-1444" b="32112"/>
          <a:stretch/>
        </p:blipFill>
        <p:spPr bwMode="auto">
          <a:xfrm>
            <a:off x="1601361" y="4369617"/>
            <a:ext cx="1612194" cy="54803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 39" descr="VirtualBox.png">
            <a:hlinkClick r:id="rId11" action="ppaction://hlinkfile"/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34"/>
          <a:stretch/>
        </p:blipFill>
        <p:spPr>
          <a:xfrm>
            <a:off x="2441584" y="1804416"/>
            <a:ext cx="394535" cy="4253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\\Plmccnas\common\PRESENTATION\INTRO ENOVIA\Sources\text.png">
            <a:hlinkClick r:id="rId13" action="ppaction://hlinkfile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713" y="3989141"/>
            <a:ext cx="401121" cy="40112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26"/>
          <p:cNvSpPr txBox="1"/>
          <p:nvPr/>
        </p:nvSpPr>
        <p:spPr>
          <a:xfrm>
            <a:off x="404603" y="2545617"/>
            <a:ext cx="1009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Click on </a:t>
            </a:r>
            <a:r>
              <a:rPr lang="fr-FR" sz="900" dirty="0" err="1" smtClean="0">
                <a:solidFill>
                  <a:schemeClr val="bg1"/>
                </a:solidFill>
                <a:latin typeface="Gill Sans MT"/>
                <a:cs typeface="Gill Sans MT"/>
              </a:rPr>
              <a:t>Icon</a:t>
            </a:r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 to </a:t>
            </a:r>
            <a:r>
              <a:rPr lang="fr-FR" sz="900" dirty="0" err="1" smtClean="0">
                <a:solidFill>
                  <a:schemeClr val="bg1"/>
                </a:solidFill>
                <a:latin typeface="Gill Sans MT"/>
                <a:cs typeface="Gill Sans MT"/>
              </a:rPr>
              <a:t>see</a:t>
            </a:r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 the </a:t>
            </a:r>
            <a:r>
              <a:rPr lang="fr-FR" sz="900" dirty="0" err="1" smtClean="0">
                <a:solidFill>
                  <a:schemeClr val="bg1"/>
                </a:solidFill>
                <a:latin typeface="Gill Sans MT"/>
                <a:cs typeface="Gill Sans MT"/>
              </a:rPr>
              <a:t>video</a:t>
            </a:r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…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4697088" y="3315073"/>
            <a:ext cx="1021019" cy="569870"/>
            <a:chOff x="251407" y="960030"/>
            <a:chExt cx="2527211" cy="1174206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pic>
          <p:nvPicPr>
            <p:cNvPr id="16" name="Picture 3" descr="\\Plmccnas\common\PRESENTATION\INTRO ENOVIA\Sources\SQLServer.png">
              <a:hlinkClick r:id="rId15" action="ppaction://hlinkfile"/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6304"/>
            <a:stretch/>
          </p:blipFill>
          <p:spPr bwMode="auto">
            <a:xfrm>
              <a:off x="560956" y="960030"/>
              <a:ext cx="1469480" cy="7693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251407" y="1611047"/>
              <a:ext cx="2527211" cy="523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ZA" sz="1050" dirty="0" smtClean="0"/>
                <a:t>SQL Express</a:t>
              </a:r>
              <a:endParaRPr lang="en-ZA" sz="1050" dirty="0"/>
            </a:p>
          </p:txBody>
        </p:sp>
      </p:grpSp>
      <p:pic>
        <p:nvPicPr>
          <p:cNvPr id="1031" name="Picture 7" descr="\\Plmccnas\common\PRESENTATION\INTRO ENOVIA\Sources\key-icon.png">
            <a:hlinkClick r:id="rId16" action="ppaction://hlinkfile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522" y="1231830"/>
            <a:ext cx="351598" cy="35159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\\Plmccnas\common\PRESENTATION\INTRO ENOVIA\Sources\Settings.png">
            <a:hlinkClick r:id="rId18" action="ppaction://hlinkfile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407" y="3989141"/>
            <a:ext cx="380476" cy="380476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\\Plmccnas\common\PRESENTATION\INTRO ENOVIA\Sources\settings_file.png">
            <a:hlinkClick r:id="rId20" action="ppaction://hlinkfile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243" y="1199137"/>
            <a:ext cx="416983" cy="41698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\\Plmccnas\common\PRESENTATION\INTRO ENOVIA\Sources\Settings2.png">
            <a:hlinkClick r:id="rId22" action="ppaction://hlinkfile"/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994" y="3952149"/>
            <a:ext cx="432481" cy="432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681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615732" y="267964"/>
            <a:ext cx="1359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464646"/>
                </a:solidFill>
                <a:latin typeface="Gill Sans"/>
                <a:cs typeface="Gill Sans"/>
              </a:rPr>
              <a:t>SOFTWARE</a:t>
            </a:r>
            <a:endParaRPr lang="fr-FR" dirty="0">
              <a:solidFill>
                <a:srgbClr val="464646"/>
              </a:solidFill>
              <a:latin typeface="Gill Sans"/>
              <a:cs typeface="Gill San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10065" y="2915324"/>
            <a:ext cx="17238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Gill Sans MT"/>
                <a:cs typeface="Gill Sans MT"/>
              </a:rPr>
              <a:t>INSTALLATION</a:t>
            </a:r>
            <a:endParaRPr lang="en-US" dirty="0"/>
          </a:p>
        </p:txBody>
      </p:sp>
      <p:pic>
        <p:nvPicPr>
          <p:cNvPr id="7" name="Picture 3" descr="\\Plmccnas\ressources\LOGOS\DS\Logo_CATIA_RGBcolor_WhiteB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789" y="1922037"/>
            <a:ext cx="2926421" cy="833621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07495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30"/>
          <p:cNvSpPr txBox="1"/>
          <p:nvPr/>
        </p:nvSpPr>
        <p:spPr>
          <a:xfrm>
            <a:off x="2905487" y="670335"/>
            <a:ext cx="53363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INSTALLATION PROCESS  / CLIENT SIDE</a:t>
            </a:r>
          </a:p>
          <a:p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JAVA</a:t>
            </a:r>
          </a:p>
          <a:p>
            <a:pPr marL="685800" lvl="1" indent="-228600">
              <a:buFont typeface="+mj-lt"/>
              <a:buAutoNum type="arabicPeriod"/>
            </a:pPr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r>
              <a:rPr lang="fr-FR" dirty="0">
                <a:solidFill>
                  <a:schemeClr val="bg1"/>
                </a:solidFill>
                <a:latin typeface="Gill Sans MT"/>
                <a:cs typeface="Gill Sans MT"/>
              </a:rPr>
              <a:t> </a:t>
            </a: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CATIA V6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615732" y="267964"/>
            <a:ext cx="1359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464646"/>
                </a:solidFill>
                <a:latin typeface="Gill Sans"/>
                <a:cs typeface="Gill Sans"/>
              </a:rPr>
              <a:t>SOFTWARE</a:t>
            </a:r>
            <a:endParaRPr lang="fr-FR" dirty="0">
              <a:solidFill>
                <a:srgbClr val="464646"/>
              </a:solidFill>
              <a:latin typeface="Gill Sans"/>
              <a:cs typeface="Gill Sans"/>
            </a:endParaRPr>
          </a:p>
        </p:txBody>
      </p:sp>
      <p:sp>
        <p:nvSpPr>
          <p:cNvPr id="15" name="ZoneTexte 26"/>
          <p:cNvSpPr txBox="1"/>
          <p:nvPr/>
        </p:nvSpPr>
        <p:spPr>
          <a:xfrm>
            <a:off x="152811" y="1752081"/>
            <a:ext cx="1009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Click on </a:t>
            </a:r>
            <a:r>
              <a:rPr lang="fr-FR" sz="900" dirty="0" err="1" smtClean="0">
                <a:solidFill>
                  <a:schemeClr val="bg1"/>
                </a:solidFill>
                <a:latin typeface="Gill Sans MT"/>
                <a:cs typeface="Gill Sans MT"/>
              </a:rPr>
              <a:t>Icon</a:t>
            </a:r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 to </a:t>
            </a:r>
            <a:r>
              <a:rPr lang="fr-FR" sz="900" dirty="0" err="1" smtClean="0">
                <a:solidFill>
                  <a:schemeClr val="bg1"/>
                </a:solidFill>
                <a:latin typeface="Gill Sans MT"/>
                <a:cs typeface="Gill Sans MT"/>
              </a:rPr>
              <a:t>see</a:t>
            </a:r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 the </a:t>
            </a:r>
            <a:r>
              <a:rPr lang="fr-FR" sz="900" dirty="0" err="1" smtClean="0">
                <a:solidFill>
                  <a:schemeClr val="bg1"/>
                </a:solidFill>
                <a:latin typeface="Gill Sans MT"/>
                <a:cs typeface="Gill Sans MT"/>
              </a:rPr>
              <a:t>video</a:t>
            </a:r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…</a:t>
            </a:r>
          </a:p>
        </p:txBody>
      </p:sp>
      <p:pic>
        <p:nvPicPr>
          <p:cNvPr id="3075" name="Picture 3" descr="\\Plmccnas\ressources\LOGOS\DS\Logo_CATIA_RGBcolor_WhiteBg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361" y="2464727"/>
            <a:ext cx="1588673" cy="452550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\\Plmccnas\common\PRESENTATION\INTRO ENOVIA\Sources\java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616" y="1217366"/>
            <a:ext cx="485982" cy="90404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4394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829263" y="2228265"/>
            <a:ext cx="49095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36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375589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30"/>
          <p:cNvSpPr txBox="1"/>
          <p:nvPr/>
        </p:nvSpPr>
        <p:spPr>
          <a:xfrm>
            <a:off x="2905487" y="670335"/>
            <a:ext cx="53363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ON ALL COMPUTERS  / Server, VM, Workstation</a:t>
            </a:r>
          </a:p>
          <a:p>
            <a:endParaRPr lang="fr-FR" dirty="0">
              <a:solidFill>
                <a:schemeClr val="bg1"/>
              </a:solidFill>
              <a:latin typeface="Gill Sans MT"/>
              <a:cs typeface="Gill Sans MT"/>
            </a:endParaRPr>
          </a:p>
          <a:p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In C:\ProgramData\DassaultSystemes\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615732" y="267964"/>
            <a:ext cx="1359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464646"/>
                </a:solidFill>
                <a:latin typeface="Gill Sans"/>
                <a:cs typeface="Gill Sans"/>
              </a:rPr>
              <a:t>SOFTWARE</a:t>
            </a:r>
            <a:endParaRPr lang="fr-FR" dirty="0">
              <a:solidFill>
                <a:srgbClr val="464646"/>
              </a:solidFill>
              <a:latin typeface="Gill Sans"/>
              <a:cs typeface="Gill Sans"/>
            </a:endParaRPr>
          </a:p>
        </p:txBody>
      </p:sp>
      <p:sp>
        <p:nvSpPr>
          <p:cNvPr id="15" name="ZoneTexte 26"/>
          <p:cNvSpPr txBox="1"/>
          <p:nvPr/>
        </p:nvSpPr>
        <p:spPr>
          <a:xfrm>
            <a:off x="404602" y="1408999"/>
            <a:ext cx="1009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Click on </a:t>
            </a:r>
            <a:r>
              <a:rPr lang="fr-FR" sz="900" dirty="0" err="1" smtClean="0">
                <a:solidFill>
                  <a:schemeClr val="bg1"/>
                </a:solidFill>
                <a:latin typeface="Gill Sans MT"/>
                <a:cs typeface="Gill Sans MT"/>
              </a:rPr>
              <a:t>Icon</a:t>
            </a:r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 to </a:t>
            </a:r>
            <a:r>
              <a:rPr lang="fr-FR" sz="900" dirty="0" err="1" smtClean="0">
                <a:solidFill>
                  <a:schemeClr val="bg1"/>
                </a:solidFill>
                <a:latin typeface="Gill Sans MT"/>
                <a:cs typeface="Gill Sans MT"/>
              </a:rPr>
              <a:t>see</a:t>
            </a:r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 the file…</a:t>
            </a:r>
          </a:p>
        </p:txBody>
      </p:sp>
      <p:pic>
        <p:nvPicPr>
          <p:cNvPr id="2050" name="Picture 2" descr="\\Plmccnas\common\PRESENTATION\INTRO ENOVIA\Sources\LicensesDirectori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5156" y="1534212"/>
            <a:ext cx="4288620" cy="1928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7" name="ZoneTexte 30"/>
          <p:cNvSpPr txBox="1"/>
          <p:nvPr/>
        </p:nvSpPr>
        <p:spPr>
          <a:xfrm>
            <a:off x="237334" y="3733316"/>
            <a:ext cx="85356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>
                <a:solidFill>
                  <a:schemeClr val="bg1"/>
                </a:solidFill>
                <a:latin typeface="Gill Sans MT"/>
                <a:cs typeface="Gill Sans MT"/>
              </a:rPr>
              <a:t>Create</a:t>
            </a: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 a </a:t>
            </a:r>
            <a:r>
              <a:rPr lang="fr-FR" dirty="0" err="1" smtClean="0">
                <a:solidFill>
                  <a:schemeClr val="bg1"/>
                </a:solidFill>
                <a:latin typeface="Gill Sans MT"/>
                <a:cs typeface="Gill Sans MT"/>
              </a:rPr>
              <a:t>Folder</a:t>
            </a: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 « </a:t>
            </a:r>
            <a:r>
              <a:rPr lang="fr-FR" dirty="0" err="1" smtClean="0">
                <a:solidFill>
                  <a:schemeClr val="bg1"/>
                </a:solidFill>
                <a:latin typeface="Gill Sans MT"/>
                <a:cs typeface="Gill Sans MT"/>
              </a:rPr>
              <a:t>Licenses</a:t>
            </a: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 »</a:t>
            </a:r>
          </a:p>
          <a:p>
            <a:r>
              <a:rPr lang="fr-FR" dirty="0" err="1" smtClean="0">
                <a:solidFill>
                  <a:schemeClr val="bg1"/>
                </a:solidFill>
                <a:latin typeface="Gill Sans MT"/>
                <a:cs typeface="Gill Sans MT"/>
              </a:rPr>
              <a:t>Create</a:t>
            </a: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 a File « DSLicSrv.txt » (case sensitive)</a:t>
            </a:r>
          </a:p>
          <a:p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Put in </a:t>
            </a:r>
            <a:r>
              <a:rPr lang="fr-FR" dirty="0" err="1" smtClean="0">
                <a:solidFill>
                  <a:schemeClr val="bg1"/>
                </a:solidFill>
                <a:latin typeface="Gill Sans MT"/>
                <a:cs typeface="Gill Sans MT"/>
              </a:rPr>
              <a:t>address</a:t>
            </a: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 of </a:t>
            </a:r>
            <a:r>
              <a:rPr lang="fr-FR" dirty="0" err="1" smtClean="0">
                <a:solidFill>
                  <a:schemeClr val="bg1"/>
                </a:solidFill>
                <a:latin typeface="Gill Sans MT"/>
                <a:cs typeface="Gill Sans MT"/>
              </a:rPr>
              <a:t>your</a:t>
            </a: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 License server : 4085 </a:t>
            </a:r>
          </a:p>
        </p:txBody>
      </p:sp>
      <p:pic>
        <p:nvPicPr>
          <p:cNvPr id="2051" name="Picture 3" descr="\\Plmccnas\common\PRESENTATION\INTRO ENOVIA\Sources\DSLicSr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639" y="3843441"/>
            <a:ext cx="2083904" cy="703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2" name="Picture 4" descr="\\Plmccnas\common\PRESENTATION\INTRO ENOVIA\Sources\text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4" y="1857844"/>
            <a:ext cx="826987" cy="82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1727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615732" y="267964"/>
            <a:ext cx="1359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464646"/>
                </a:solidFill>
                <a:latin typeface="Gill Sans"/>
                <a:cs typeface="Gill Sans"/>
              </a:rPr>
              <a:t>SOFTWARE</a:t>
            </a:r>
            <a:endParaRPr lang="fr-FR" dirty="0">
              <a:solidFill>
                <a:srgbClr val="464646"/>
              </a:solidFill>
              <a:latin typeface="Gill Sans"/>
              <a:cs typeface="Gill San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2125" y="2915324"/>
            <a:ext cx="17238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INSTALLATION</a:t>
            </a:r>
          </a:p>
          <a:p>
            <a:pPr algn="ctr"/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COMPANION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790687" y="1601595"/>
            <a:ext cx="1470161" cy="1269318"/>
            <a:chOff x="3790687" y="1601595"/>
            <a:chExt cx="1470161" cy="1269318"/>
          </a:xfrm>
        </p:grpSpPr>
        <p:pic>
          <p:nvPicPr>
            <p:cNvPr id="7" name="Picture 3" descr="\\Plmccnas\ressources\LOGOS\DS\Logo_CATIA_RGBcolor_WhiteBg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539"/>
            <a:stretch/>
          </p:blipFill>
          <p:spPr bwMode="auto">
            <a:xfrm>
              <a:off x="4340181" y="1998156"/>
              <a:ext cx="920667" cy="833621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Picture 3" descr="C:\Users\SV5L1\Desktop\CLS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32000" y1="16250" x2="31091" y2="25250"/>
                          <a14:foregroundMark x1="22182" y1="28000" x2="27818" y2="34000"/>
                          <a14:foregroundMark x1="22909" y1="52750" x2="30727" y2="42000"/>
                          <a14:foregroundMark x1="35636" y1="33750" x2="38909" y2="27250"/>
                          <a14:foregroundMark x1="47818" y1="30500" x2="54545" y2="175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007" t="11242" r="43407" b="23798"/>
            <a:stretch/>
          </p:blipFill>
          <p:spPr bwMode="auto">
            <a:xfrm>
              <a:off x="3790687" y="1601595"/>
              <a:ext cx="1009827" cy="1269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61856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30"/>
          <p:cNvSpPr txBox="1"/>
          <p:nvPr/>
        </p:nvSpPr>
        <p:spPr>
          <a:xfrm>
            <a:off x="2905487" y="670335"/>
            <a:ext cx="533630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INSTALLATION PROCESS 1/2</a:t>
            </a:r>
          </a:p>
          <a:p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XAMPP</a:t>
            </a:r>
          </a:p>
          <a:p>
            <a:pPr marL="685800" lvl="1" indent="-228600">
              <a:buFont typeface="+mj-lt"/>
              <a:buAutoNum type="arabicPeriod"/>
            </a:pPr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r>
              <a:rPr lang="fr-FR" dirty="0">
                <a:solidFill>
                  <a:schemeClr val="bg1"/>
                </a:solidFill>
                <a:latin typeface="Gill Sans MT"/>
                <a:cs typeface="Gill Sans MT"/>
              </a:rPr>
              <a:t> </a:t>
            </a: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TOMCAT Config</a:t>
            </a:r>
          </a:p>
          <a:p>
            <a:pPr marL="685800" lvl="1" indent="-228600">
              <a:buFont typeface="+mj-lt"/>
              <a:buAutoNum type="arabicPeriod"/>
            </a:pPr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COMPANION Player Config</a:t>
            </a:r>
          </a:p>
          <a:p>
            <a:pPr marL="685800" lvl="1" indent="-228600">
              <a:buFont typeface="+mj-lt"/>
              <a:buAutoNum type="arabicPeriod"/>
            </a:pPr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DATABASE </a:t>
            </a:r>
            <a:r>
              <a:rPr lang="fr-FR" dirty="0" err="1" smtClean="0">
                <a:solidFill>
                  <a:schemeClr val="bg1"/>
                </a:solidFill>
                <a:latin typeface="Gill Sans MT"/>
                <a:cs typeface="Gill Sans MT"/>
              </a:rPr>
              <a:t>Creation</a:t>
            </a:r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CONNECTION  TOMCAT / DATABASE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615732" y="267964"/>
            <a:ext cx="1359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464646"/>
                </a:solidFill>
                <a:latin typeface="Gill Sans"/>
                <a:cs typeface="Gill Sans"/>
              </a:rPr>
              <a:t>SOFTWARE</a:t>
            </a:r>
            <a:endParaRPr lang="fr-FR" dirty="0">
              <a:solidFill>
                <a:srgbClr val="464646"/>
              </a:solidFill>
              <a:latin typeface="Gill Sans"/>
              <a:cs typeface="Gill Sans"/>
            </a:endParaRPr>
          </a:p>
        </p:txBody>
      </p:sp>
      <p:sp>
        <p:nvSpPr>
          <p:cNvPr id="15" name="ZoneTexte 26"/>
          <p:cNvSpPr txBox="1"/>
          <p:nvPr/>
        </p:nvSpPr>
        <p:spPr>
          <a:xfrm>
            <a:off x="404603" y="2545617"/>
            <a:ext cx="1009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Click on </a:t>
            </a:r>
            <a:r>
              <a:rPr lang="fr-FR" sz="900" dirty="0" err="1" smtClean="0">
                <a:solidFill>
                  <a:schemeClr val="bg1"/>
                </a:solidFill>
                <a:latin typeface="Gill Sans MT"/>
                <a:cs typeface="Gill Sans MT"/>
              </a:rPr>
              <a:t>Icon</a:t>
            </a:r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 to </a:t>
            </a:r>
            <a:r>
              <a:rPr lang="fr-FR" sz="900" dirty="0" err="1" smtClean="0">
                <a:solidFill>
                  <a:schemeClr val="bg1"/>
                </a:solidFill>
                <a:latin typeface="Gill Sans MT"/>
                <a:cs typeface="Gill Sans MT"/>
              </a:rPr>
              <a:t>see</a:t>
            </a:r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 the </a:t>
            </a:r>
            <a:r>
              <a:rPr lang="fr-FR" sz="900" dirty="0" err="1" smtClean="0">
                <a:solidFill>
                  <a:schemeClr val="bg1"/>
                </a:solidFill>
                <a:latin typeface="Gill Sans MT"/>
                <a:cs typeface="Gill Sans MT"/>
              </a:rPr>
              <a:t>video</a:t>
            </a:r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…</a:t>
            </a:r>
          </a:p>
        </p:txBody>
      </p:sp>
      <p:pic>
        <p:nvPicPr>
          <p:cNvPr id="3074" name="Picture 2" descr="C:\Users\SV5L1\Desktop\images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05" b="97590" l="421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448" y="1122380"/>
            <a:ext cx="573070" cy="573070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\\Plmccnas\common\PRESENTATION\INTRO ENOVIA\Sources\Settings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745" y="2852357"/>
            <a:ext cx="406478" cy="380476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\\Plmccnas\common\PRESENTATION\INTRO ENOVIA\Sources\Settings2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742" y="3377175"/>
            <a:ext cx="432481" cy="432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er 5"/>
          <p:cNvGrpSpPr/>
          <p:nvPr/>
        </p:nvGrpSpPr>
        <p:grpSpPr>
          <a:xfrm>
            <a:off x="2383580" y="1724926"/>
            <a:ext cx="591155" cy="462115"/>
            <a:chOff x="1587778" y="1724926"/>
            <a:chExt cx="591155" cy="462115"/>
          </a:xfrm>
        </p:grpSpPr>
        <p:sp>
          <p:nvSpPr>
            <p:cNvPr id="4" name="Étoile à 10 branches 3"/>
            <p:cNvSpPr/>
            <p:nvPr/>
          </p:nvSpPr>
          <p:spPr>
            <a:xfrm>
              <a:off x="1587778" y="1724926"/>
              <a:ext cx="281131" cy="248577"/>
            </a:xfrm>
            <a:prstGeom prst="star10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800" dirty="0" smtClean="0"/>
                <a:t>1</a:t>
              </a:r>
              <a:endParaRPr lang="fr-FR" sz="800" dirty="0"/>
            </a:p>
          </p:txBody>
        </p:sp>
        <p:pic>
          <p:nvPicPr>
            <p:cNvPr id="7" name="Picture 2" descr="C:\Users\SV5L1\Desktop\2000px-Tomcat-logo.svg.png">
              <a:hlinkClick r:id="rId10" action="ppaction://hlinkfile"/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1814293"/>
              <a:ext cx="559261" cy="372748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Grouper 11"/>
          <p:cNvGrpSpPr/>
          <p:nvPr/>
        </p:nvGrpSpPr>
        <p:grpSpPr>
          <a:xfrm>
            <a:off x="2368296" y="2265369"/>
            <a:ext cx="591155" cy="462115"/>
            <a:chOff x="2679157" y="1742445"/>
            <a:chExt cx="591155" cy="462115"/>
          </a:xfrm>
        </p:grpSpPr>
        <p:sp>
          <p:nvSpPr>
            <p:cNvPr id="16" name="Étoile à 10 branches 15"/>
            <p:cNvSpPr/>
            <p:nvPr/>
          </p:nvSpPr>
          <p:spPr>
            <a:xfrm>
              <a:off x="2679157" y="1742445"/>
              <a:ext cx="281131" cy="248577"/>
            </a:xfrm>
            <a:prstGeom prst="star10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800" dirty="0"/>
                <a:t>2</a:t>
              </a:r>
            </a:p>
          </p:txBody>
        </p:sp>
        <p:pic>
          <p:nvPicPr>
            <p:cNvPr id="17" name="Picture 2" descr="C:\Users\SV5L1\Desktop\2000px-Tomcat-logo.svg.png">
              <a:hlinkClick r:id="rId12" action="ppaction://hlinkfile"/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1051" y="1831812"/>
              <a:ext cx="559261" cy="372748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ZoneTexte 12"/>
          <p:cNvSpPr txBox="1"/>
          <p:nvPr/>
        </p:nvSpPr>
        <p:spPr>
          <a:xfrm>
            <a:off x="3504450" y="3801424"/>
            <a:ext cx="48355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chemeClr val="bg1"/>
                </a:solidFill>
              </a:rPr>
              <a:t>If </a:t>
            </a:r>
            <a:r>
              <a:rPr lang="fr-FR" sz="1200" dirty="0" err="1" smtClean="0">
                <a:solidFill>
                  <a:schemeClr val="bg1"/>
                </a:solidFill>
              </a:rPr>
              <a:t>connection</a:t>
            </a:r>
            <a:r>
              <a:rPr lang="fr-FR" sz="1200" dirty="0" smtClean="0">
                <a:solidFill>
                  <a:schemeClr val="bg1"/>
                </a:solidFill>
              </a:rPr>
              <a:t> </a:t>
            </a:r>
            <a:r>
              <a:rPr lang="fr-FR" sz="1200" dirty="0" err="1" smtClean="0">
                <a:solidFill>
                  <a:schemeClr val="bg1"/>
                </a:solidFill>
              </a:rPr>
              <a:t>fail</a:t>
            </a:r>
            <a:r>
              <a:rPr lang="fr-FR" sz="1200" dirty="0" smtClean="0">
                <a:solidFill>
                  <a:schemeClr val="bg1"/>
                </a:solidFill>
              </a:rPr>
              <a:t>:  </a:t>
            </a:r>
            <a:r>
              <a:rPr lang="fr-FR" sz="1200" dirty="0" err="1" smtClean="0">
                <a:solidFill>
                  <a:schemeClr val="bg1"/>
                </a:solidFill>
              </a:rPr>
              <a:t>install</a:t>
            </a:r>
            <a:r>
              <a:rPr lang="fr-FR" sz="1200" dirty="0" smtClean="0">
                <a:solidFill>
                  <a:schemeClr val="bg1"/>
                </a:solidFill>
              </a:rPr>
              <a:t> </a:t>
            </a:r>
            <a:r>
              <a:rPr lang="fr-FR" sz="1200" dirty="0" err="1" smtClean="0">
                <a:solidFill>
                  <a:schemeClr val="bg1"/>
                </a:solidFill>
              </a:rPr>
              <a:t>mysql</a:t>
            </a:r>
            <a:r>
              <a:rPr lang="fr-FR" sz="1200" dirty="0" smtClean="0">
                <a:solidFill>
                  <a:schemeClr val="bg1"/>
                </a:solidFill>
              </a:rPr>
              <a:t>-</a:t>
            </a:r>
            <a:r>
              <a:rPr lang="fr-FR" sz="1200" dirty="0" err="1" smtClean="0">
                <a:solidFill>
                  <a:schemeClr val="bg1"/>
                </a:solidFill>
              </a:rPr>
              <a:t>connector</a:t>
            </a:r>
            <a:r>
              <a:rPr lang="fr-FR" sz="1200" dirty="0" smtClean="0">
                <a:solidFill>
                  <a:schemeClr val="bg1"/>
                </a:solidFill>
              </a:rPr>
              <a:t>-java  (</a:t>
            </a:r>
            <a:r>
              <a:rPr lang="fr-FR" sz="1200" dirty="0" err="1" smtClean="0">
                <a:solidFill>
                  <a:schemeClr val="bg1"/>
                </a:solidFill>
              </a:rPr>
              <a:t>see</a:t>
            </a:r>
            <a:r>
              <a:rPr lang="fr-FR" sz="1200" dirty="0" smtClean="0">
                <a:solidFill>
                  <a:schemeClr val="bg1"/>
                </a:solidFill>
              </a:rPr>
              <a:t> the </a:t>
            </a:r>
            <a:r>
              <a:rPr lang="fr-FR" sz="1200" dirty="0" err="1" smtClean="0">
                <a:solidFill>
                  <a:schemeClr val="bg1"/>
                </a:solidFill>
              </a:rPr>
              <a:t>video</a:t>
            </a:r>
            <a:r>
              <a:rPr lang="fr-FR" sz="1200" dirty="0" smtClean="0">
                <a:solidFill>
                  <a:schemeClr val="bg1"/>
                </a:solidFill>
              </a:rPr>
              <a:t> </a:t>
            </a:r>
            <a:r>
              <a:rPr lang="fr-FR" sz="1200" dirty="0" err="1" smtClean="0">
                <a:solidFill>
                  <a:schemeClr val="bg1"/>
                </a:solidFill>
              </a:rPr>
              <a:t>below</a:t>
            </a:r>
            <a:r>
              <a:rPr lang="fr-FR" sz="1200" dirty="0" smtClean="0">
                <a:solidFill>
                  <a:schemeClr val="bg1"/>
                </a:solidFill>
              </a:rPr>
              <a:t>)</a:t>
            </a:r>
            <a:endParaRPr lang="fr-FR" sz="1200" dirty="0">
              <a:solidFill>
                <a:schemeClr val="bg1"/>
              </a:solidFill>
            </a:endParaRPr>
          </a:p>
        </p:txBody>
      </p:sp>
      <p:pic>
        <p:nvPicPr>
          <p:cNvPr id="19" name="Picture 9" descr="\\Plmccnas\common\PRESENTATION\INTRO ENOVIA\Sources\settings_file.png">
            <a:hlinkClick r:id="rId13" action="ppaction://hlinkfile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126" y="4166900"/>
            <a:ext cx="416983" cy="41698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\\Plmccnas\common\PRESENTATION\INTRO ENOVIA\Sources\text.png">
            <a:hlinkClick r:id="rId15" action="ppaction://hlinkfile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3690" y="3408535"/>
            <a:ext cx="401121" cy="40112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69849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30"/>
          <p:cNvSpPr txBox="1"/>
          <p:nvPr/>
        </p:nvSpPr>
        <p:spPr>
          <a:xfrm>
            <a:off x="2905487" y="670335"/>
            <a:ext cx="533630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INSTALLATION PROCESS 2/2</a:t>
            </a:r>
          </a:p>
          <a:p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COMPANION INSTALLATION</a:t>
            </a:r>
          </a:p>
          <a:p>
            <a:pPr marL="685800" lvl="1" indent="-228600">
              <a:buFont typeface="+mj-lt"/>
              <a:buAutoNum type="arabicPeriod"/>
            </a:pPr>
            <a:endParaRPr lang="fr-FR" dirty="0" smtClean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r>
              <a:rPr lang="fr-FR" dirty="0">
                <a:solidFill>
                  <a:schemeClr val="bg1"/>
                </a:solidFill>
                <a:latin typeface="Gill Sans MT"/>
                <a:cs typeface="Gill Sans MT"/>
              </a:rPr>
              <a:t> </a:t>
            </a: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APACHE Config</a:t>
            </a:r>
          </a:p>
          <a:p>
            <a:pPr marL="685800" lvl="1" indent="-228600">
              <a:buFont typeface="+mj-lt"/>
              <a:buAutoNum type="arabicPeriod"/>
            </a:pPr>
            <a:endParaRPr lang="fr-FR" dirty="0">
              <a:solidFill>
                <a:schemeClr val="bg1"/>
              </a:solidFill>
              <a:latin typeface="Gill Sans MT"/>
              <a:cs typeface="Gill Sans MT"/>
            </a:endParaRPr>
          </a:p>
          <a:p>
            <a:pPr marL="685800" lvl="1" indent="-228600">
              <a:buFont typeface="+mj-lt"/>
              <a:buAutoNum type="arabicPeriod"/>
            </a:pPr>
            <a:r>
              <a:rPr lang="fr-FR" dirty="0" smtClean="0">
                <a:solidFill>
                  <a:schemeClr val="bg1"/>
                </a:solidFill>
                <a:latin typeface="Gill Sans MT"/>
                <a:cs typeface="Gill Sans MT"/>
              </a:rPr>
              <a:t>Index.html Config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615732" y="267964"/>
            <a:ext cx="1359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464646"/>
                </a:solidFill>
                <a:latin typeface="Gill Sans"/>
                <a:cs typeface="Gill Sans"/>
              </a:rPr>
              <a:t>SOFTWARE</a:t>
            </a:r>
            <a:endParaRPr lang="fr-FR" dirty="0">
              <a:solidFill>
                <a:srgbClr val="464646"/>
              </a:solidFill>
              <a:latin typeface="Gill Sans"/>
              <a:cs typeface="Gill Sans"/>
            </a:endParaRPr>
          </a:p>
        </p:txBody>
      </p:sp>
      <p:pic>
        <p:nvPicPr>
          <p:cNvPr id="1030" name="Picture 6" descr="\\Plmccnas\common\PRESENTATION\INTRO ENOVIA\Sources\text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744" y="2355237"/>
            <a:ext cx="401121" cy="40112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26"/>
          <p:cNvSpPr txBox="1"/>
          <p:nvPr/>
        </p:nvSpPr>
        <p:spPr>
          <a:xfrm>
            <a:off x="404603" y="2545617"/>
            <a:ext cx="1009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Click on </a:t>
            </a:r>
            <a:r>
              <a:rPr lang="fr-FR" sz="900" dirty="0" err="1" smtClean="0">
                <a:solidFill>
                  <a:schemeClr val="bg1"/>
                </a:solidFill>
                <a:latin typeface="Gill Sans MT"/>
                <a:cs typeface="Gill Sans MT"/>
              </a:rPr>
              <a:t>Icon</a:t>
            </a:r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 to </a:t>
            </a:r>
            <a:r>
              <a:rPr lang="fr-FR" sz="900" dirty="0" err="1" smtClean="0">
                <a:solidFill>
                  <a:schemeClr val="bg1"/>
                </a:solidFill>
                <a:latin typeface="Gill Sans MT"/>
                <a:cs typeface="Gill Sans MT"/>
              </a:rPr>
              <a:t>see</a:t>
            </a:r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 the </a:t>
            </a:r>
            <a:r>
              <a:rPr lang="fr-FR" sz="900" dirty="0" err="1" smtClean="0">
                <a:solidFill>
                  <a:schemeClr val="bg1"/>
                </a:solidFill>
                <a:latin typeface="Gill Sans MT"/>
                <a:cs typeface="Gill Sans MT"/>
              </a:rPr>
              <a:t>video</a:t>
            </a:r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…</a:t>
            </a:r>
          </a:p>
        </p:txBody>
      </p:sp>
      <p:pic>
        <p:nvPicPr>
          <p:cNvPr id="4098" name="Picture 2" descr="C:\Users\SV5L1\Desktop\images.jp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556" l="1778" r="99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800" y="1698643"/>
            <a:ext cx="570687" cy="57068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2295233" y="1078697"/>
            <a:ext cx="574548" cy="472579"/>
            <a:chOff x="3790687" y="1601595"/>
            <a:chExt cx="1470161" cy="1269318"/>
          </a:xfrm>
        </p:grpSpPr>
        <p:pic>
          <p:nvPicPr>
            <p:cNvPr id="9" name="Picture 3" descr="\\Plmccnas\ressources\LOGOS\DS\Logo_CATIA_RGBcolor_WhiteBg.png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539"/>
            <a:stretch/>
          </p:blipFill>
          <p:spPr bwMode="auto">
            <a:xfrm>
              <a:off x="4340181" y="1998156"/>
              <a:ext cx="920667" cy="833621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3" descr="C:\Users\SV5L1\Desktop\CLS.png">
              <a:hlinkClick r:id="rId9" action="ppaction://hlinkfile"/>
            </p:cNvPr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>
                          <a14:foregroundMark x1="32000" y1="16250" x2="31091" y2="25250"/>
                          <a14:foregroundMark x1="22182" y1="28000" x2="27818" y2="34000"/>
                          <a14:foregroundMark x1="22909" y1="52750" x2="30727" y2="42000"/>
                          <a14:foregroundMark x1="35636" y1="33750" x2="38909" y2="27250"/>
                          <a14:foregroundMark x1="47818" y1="30500" x2="54545" y2="175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007" t="11242" r="43407" b="23798"/>
            <a:stretch/>
          </p:blipFill>
          <p:spPr bwMode="auto">
            <a:xfrm>
              <a:off x="3790687" y="1601595"/>
              <a:ext cx="1009827" cy="1269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6" descr="\\Plmccnas\common\PRESENTATION\INTRO ENOVIA\Sources\text.png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744" y="1787128"/>
            <a:ext cx="401121" cy="40112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\\Plmccnas\common\PRESENTATION\INTRO ENOVIA\Sources\Settings.png">
            <a:hlinkClick r:id="rId13" action="ppaction://hlinkfile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641" y="2375882"/>
            <a:ext cx="406478" cy="380476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9541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615732" y="267964"/>
            <a:ext cx="1359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464646"/>
                </a:solidFill>
                <a:latin typeface="Gill Sans"/>
                <a:cs typeface="Gill Sans"/>
              </a:rPr>
              <a:t>SOFTWARE</a:t>
            </a:r>
            <a:endParaRPr lang="fr-FR" dirty="0">
              <a:solidFill>
                <a:srgbClr val="464646"/>
              </a:solidFill>
              <a:latin typeface="Gill Sans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0300806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615732" y="267964"/>
            <a:ext cx="1331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464646"/>
                </a:solidFill>
                <a:latin typeface="Gill Sans"/>
                <a:cs typeface="Gill Sans"/>
              </a:rPr>
              <a:t>NETWORK</a:t>
            </a:r>
            <a:endParaRPr lang="fr-FR" dirty="0">
              <a:solidFill>
                <a:srgbClr val="464646"/>
              </a:solidFill>
              <a:latin typeface="Gill Sans"/>
              <a:cs typeface="Gill Sans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1208534" y="2231369"/>
            <a:ext cx="785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  <a:latin typeface="Gill Sans"/>
                <a:cs typeface="Gill Sans"/>
              </a:rPr>
              <a:t>ADB</a:t>
            </a:r>
            <a:endParaRPr lang="fr-FR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2367218" y="2231369"/>
            <a:ext cx="785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  <a:latin typeface="Gill Sans"/>
                <a:cs typeface="Gill Sans"/>
              </a:rPr>
              <a:t>MEP</a:t>
            </a:r>
            <a:endParaRPr lang="fr-FR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3552808" y="2231369"/>
            <a:ext cx="785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  <a:latin typeface="Gill Sans"/>
                <a:cs typeface="Gill Sans"/>
              </a:rPr>
              <a:t>STB</a:t>
            </a:r>
            <a:endParaRPr lang="fr-FR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368" y="910569"/>
            <a:ext cx="952500" cy="1358900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7471" y="910569"/>
            <a:ext cx="939800" cy="13208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9482" y="913109"/>
            <a:ext cx="952500" cy="13589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7471" y="2792885"/>
            <a:ext cx="939800" cy="1270000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1306326" y="4115530"/>
            <a:ext cx="785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  <a:latin typeface="Gill Sans"/>
                <a:cs typeface="Gill Sans"/>
              </a:rPr>
              <a:t>ARB</a:t>
            </a:r>
            <a:endParaRPr lang="fr-FR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2367218" y="4115530"/>
            <a:ext cx="785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  <a:latin typeface="Gill Sans"/>
                <a:cs typeface="Gill Sans"/>
              </a:rPr>
              <a:t>CLC</a:t>
            </a:r>
            <a:endParaRPr lang="fr-FR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3546195" y="4115530"/>
            <a:ext cx="785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  <a:latin typeface="Gill Sans"/>
                <a:cs typeface="Gill Sans"/>
              </a:rPr>
              <a:t>VLG</a:t>
            </a:r>
            <a:endParaRPr lang="fr-FR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5535130" y="63729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1462" y="2781067"/>
            <a:ext cx="939800" cy="1282700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24368" y="2792885"/>
            <a:ext cx="9525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087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598216" y="920251"/>
            <a:ext cx="425652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 sz="4000" dirty="0" smtClean="0">
                <a:solidFill>
                  <a:srgbClr val="464646"/>
                </a:solidFill>
                <a:latin typeface="Gill Sans"/>
                <a:cs typeface="Gill Sans"/>
              </a:rPr>
              <a:t>NETWORK</a:t>
            </a:r>
          </a:p>
          <a:p>
            <a:endParaRPr lang="fr-FR" sz="4000" dirty="0" smtClean="0">
              <a:solidFill>
                <a:srgbClr val="464646"/>
              </a:solidFill>
              <a:latin typeface="Gill Sans"/>
              <a:cs typeface="Gill Sans"/>
            </a:endParaRPr>
          </a:p>
          <a:p>
            <a:pPr marL="285750" indent="-285750">
              <a:buFont typeface="Arial"/>
              <a:buChar char="•"/>
            </a:pPr>
            <a:r>
              <a:rPr lang="fr-FR" sz="4000" dirty="0" smtClean="0">
                <a:solidFill>
                  <a:srgbClr val="464646"/>
                </a:solidFill>
                <a:latin typeface="Gill Sans"/>
                <a:cs typeface="Gill Sans"/>
              </a:rPr>
              <a:t>HARDWARE</a:t>
            </a:r>
          </a:p>
          <a:p>
            <a:endParaRPr lang="fr-FR" sz="4000" dirty="0" smtClean="0">
              <a:solidFill>
                <a:srgbClr val="464646"/>
              </a:solidFill>
              <a:latin typeface="Gill Sans"/>
              <a:cs typeface="Gill Sans"/>
            </a:endParaRPr>
          </a:p>
          <a:p>
            <a:pPr marL="285750" indent="-285750">
              <a:buFont typeface="Arial"/>
              <a:buChar char="•"/>
            </a:pPr>
            <a:r>
              <a:rPr lang="fr-FR" sz="4000" dirty="0" smtClean="0">
                <a:solidFill>
                  <a:srgbClr val="464646"/>
                </a:solidFill>
                <a:latin typeface="Gill Sans"/>
                <a:cs typeface="Gill Sans"/>
              </a:rPr>
              <a:t>SOFTWARE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900713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598216" y="920251"/>
            <a:ext cx="42565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 sz="4000" dirty="0" smtClean="0">
                <a:solidFill>
                  <a:srgbClr val="464646"/>
                </a:solidFill>
                <a:latin typeface="Gill Sans"/>
                <a:cs typeface="Gill Sans"/>
              </a:rPr>
              <a:t>NETWORK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133163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ZoneTexte 80"/>
          <p:cNvSpPr txBox="1"/>
          <p:nvPr/>
        </p:nvSpPr>
        <p:spPr>
          <a:xfrm>
            <a:off x="3995358" y="2496857"/>
            <a:ext cx="10096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PLMCC1</a:t>
            </a:r>
          </a:p>
        </p:txBody>
      </p:sp>
      <p:sp>
        <p:nvSpPr>
          <p:cNvPr id="83" name="ZoneTexte 82"/>
          <p:cNvSpPr txBox="1"/>
          <p:nvPr/>
        </p:nvSpPr>
        <p:spPr>
          <a:xfrm>
            <a:off x="4626015" y="2496857"/>
            <a:ext cx="7618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…</a:t>
            </a:r>
          </a:p>
        </p:txBody>
      </p:sp>
      <p:sp>
        <p:nvSpPr>
          <p:cNvPr id="75" name="ZoneTexte 74"/>
          <p:cNvSpPr txBox="1"/>
          <p:nvPr/>
        </p:nvSpPr>
        <p:spPr>
          <a:xfrm>
            <a:off x="7336381" y="4614767"/>
            <a:ext cx="10096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PLMCCSTAFF2</a:t>
            </a:r>
            <a:endParaRPr lang="fr-FR" sz="900" dirty="0">
              <a:solidFill>
                <a:schemeClr val="bg1"/>
              </a:solidFill>
              <a:latin typeface="Gill Sans MT"/>
              <a:cs typeface="Gill Sans MT"/>
            </a:endParaRPr>
          </a:p>
        </p:txBody>
      </p:sp>
      <p:sp>
        <p:nvSpPr>
          <p:cNvPr id="76" name="ZoneTexte 75"/>
          <p:cNvSpPr txBox="1"/>
          <p:nvPr/>
        </p:nvSpPr>
        <p:spPr>
          <a:xfrm>
            <a:off x="4431102" y="4614767"/>
            <a:ext cx="10096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PLMCCSTAFF1</a:t>
            </a:r>
          </a:p>
        </p:txBody>
      </p:sp>
      <p:sp>
        <p:nvSpPr>
          <p:cNvPr id="77" name="ZoneTexte 76"/>
          <p:cNvSpPr txBox="1"/>
          <p:nvPr/>
        </p:nvSpPr>
        <p:spPr>
          <a:xfrm>
            <a:off x="6380539" y="4614767"/>
            <a:ext cx="10096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PLMCCSTB</a:t>
            </a:r>
            <a:endParaRPr lang="fr-FR" sz="900" dirty="0">
              <a:solidFill>
                <a:schemeClr val="bg1"/>
              </a:solidFill>
              <a:latin typeface="Gill Sans MT"/>
              <a:cs typeface="Gill Sans MT"/>
            </a:endParaRPr>
          </a:p>
        </p:txBody>
      </p:sp>
      <p:sp>
        <p:nvSpPr>
          <p:cNvPr id="78" name="ZoneTexte 77"/>
          <p:cNvSpPr txBox="1"/>
          <p:nvPr/>
        </p:nvSpPr>
        <p:spPr>
          <a:xfrm>
            <a:off x="5382955" y="4614767"/>
            <a:ext cx="10096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PLMCCMEP</a:t>
            </a:r>
            <a:endParaRPr lang="fr-FR" sz="900" dirty="0">
              <a:solidFill>
                <a:schemeClr val="bg1"/>
              </a:solidFill>
              <a:latin typeface="Gill Sans MT"/>
              <a:cs typeface="Gill Sans MT"/>
            </a:endParaRPr>
          </a:p>
        </p:txBody>
      </p:sp>
      <p:sp>
        <p:nvSpPr>
          <p:cNvPr id="82" name="ZoneTexte 81"/>
          <p:cNvSpPr txBox="1"/>
          <p:nvPr/>
        </p:nvSpPr>
        <p:spPr>
          <a:xfrm>
            <a:off x="7487372" y="3378981"/>
            <a:ext cx="10096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PLMCC16</a:t>
            </a:r>
          </a:p>
        </p:txBody>
      </p:sp>
      <p:sp>
        <p:nvSpPr>
          <p:cNvPr id="84" name="ZoneTexte 83"/>
          <p:cNvSpPr txBox="1"/>
          <p:nvPr/>
        </p:nvSpPr>
        <p:spPr>
          <a:xfrm>
            <a:off x="7109882" y="3378981"/>
            <a:ext cx="7618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…</a:t>
            </a:r>
          </a:p>
        </p:txBody>
      </p:sp>
      <p:sp>
        <p:nvSpPr>
          <p:cNvPr id="85" name="ZoneTexte 84"/>
          <p:cNvSpPr txBox="1"/>
          <p:nvPr/>
        </p:nvSpPr>
        <p:spPr>
          <a:xfrm>
            <a:off x="3325624" y="3536151"/>
            <a:ext cx="110547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PLMCC_TRAINER</a:t>
            </a:r>
          </a:p>
        </p:txBody>
      </p:sp>
      <p:sp>
        <p:nvSpPr>
          <p:cNvPr id="39" name="Arrondir un rectangle avec un coin diagonal 38"/>
          <p:cNvSpPr/>
          <p:nvPr/>
        </p:nvSpPr>
        <p:spPr>
          <a:xfrm>
            <a:off x="85979" y="1349637"/>
            <a:ext cx="8357907" cy="3730100"/>
          </a:xfrm>
          <a:prstGeom prst="round2DiagRect">
            <a:avLst>
              <a:gd name="adj1" fmla="val 0"/>
              <a:gd name="adj2" fmla="val 0"/>
            </a:avLst>
          </a:prstGeom>
          <a:gradFill>
            <a:gsLst>
              <a:gs pos="0">
                <a:schemeClr val="tx2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615732" y="267964"/>
            <a:ext cx="1331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464646"/>
                </a:solidFill>
                <a:latin typeface="Gill Sans"/>
                <a:cs typeface="Gill Sans"/>
              </a:rPr>
              <a:t>NETWORK</a:t>
            </a:r>
            <a:endParaRPr lang="fr-FR" dirty="0">
              <a:solidFill>
                <a:srgbClr val="464646"/>
              </a:solidFill>
              <a:latin typeface="Gill Sans"/>
              <a:cs typeface="Gill Sans"/>
            </a:endParaRPr>
          </a:p>
        </p:txBody>
      </p:sp>
      <p:sp>
        <p:nvSpPr>
          <p:cNvPr id="40" name="Rectangle à coins arrondis 39"/>
          <p:cNvSpPr/>
          <p:nvPr/>
        </p:nvSpPr>
        <p:spPr>
          <a:xfrm>
            <a:off x="2391283" y="1891618"/>
            <a:ext cx="5978206" cy="3129670"/>
          </a:xfrm>
          <a:prstGeom prst="roundRect">
            <a:avLst>
              <a:gd name="adj" fmla="val 8343"/>
            </a:avLst>
          </a:prstGeom>
          <a:solidFill>
            <a:srgbClr val="464646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1" name="Image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6523" y="3044307"/>
            <a:ext cx="1035154" cy="669348"/>
          </a:xfrm>
          <a:prstGeom prst="rect">
            <a:avLst/>
          </a:prstGeom>
        </p:spPr>
      </p:pic>
      <p:pic>
        <p:nvPicPr>
          <p:cNvPr id="42" name="Image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1742" y="4118183"/>
            <a:ext cx="608964" cy="620241"/>
          </a:xfrm>
          <a:prstGeom prst="rect">
            <a:avLst/>
          </a:prstGeom>
        </p:spPr>
      </p:pic>
      <p:grpSp>
        <p:nvGrpSpPr>
          <p:cNvPr id="44" name="Grouper 43"/>
          <p:cNvGrpSpPr/>
          <p:nvPr/>
        </p:nvGrpSpPr>
        <p:grpSpPr>
          <a:xfrm>
            <a:off x="4312647" y="2658287"/>
            <a:ext cx="4056843" cy="590169"/>
            <a:chOff x="1512097" y="2373194"/>
            <a:chExt cx="4056843" cy="590169"/>
          </a:xfrm>
        </p:grpSpPr>
        <p:pic>
          <p:nvPicPr>
            <p:cNvPr id="45" name="Image 4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12097" y="2373194"/>
              <a:ext cx="572552" cy="590169"/>
            </a:xfrm>
            <a:prstGeom prst="rect">
              <a:avLst/>
            </a:prstGeom>
          </p:spPr>
        </p:pic>
        <p:pic>
          <p:nvPicPr>
            <p:cNvPr id="46" name="Image 4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09853" y="2373194"/>
              <a:ext cx="572552" cy="590169"/>
            </a:xfrm>
            <a:prstGeom prst="rect">
              <a:avLst/>
            </a:prstGeom>
          </p:spPr>
        </p:pic>
        <p:pic>
          <p:nvPicPr>
            <p:cNvPr id="47" name="Image 4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07609" y="2373194"/>
              <a:ext cx="572552" cy="590169"/>
            </a:xfrm>
            <a:prstGeom prst="rect">
              <a:avLst/>
            </a:prstGeom>
          </p:spPr>
        </p:pic>
        <p:pic>
          <p:nvPicPr>
            <p:cNvPr id="48" name="Image 4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05365" y="2373194"/>
              <a:ext cx="572552" cy="590169"/>
            </a:xfrm>
            <a:prstGeom prst="rect">
              <a:avLst/>
            </a:prstGeom>
          </p:spPr>
        </p:pic>
        <p:pic>
          <p:nvPicPr>
            <p:cNvPr id="49" name="Image 4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03121" y="2373194"/>
              <a:ext cx="572552" cy="590169"/>
            </a:xfrm>
            <a:prstGeom prst="rect">
              <a:avLst/>
            </a:prstGeom>
          </p:spPr>
        </p:pic>
        <p:pic>
          <p:nvPicPr>
            <p:cNvPr id="50" name="Image 4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00877" y="2373194"/>
              <a:ext cx="572552" cy="590169"/>
            </a:xfrm>
            <a:prstGeom prst="rect">
              <a:avLst/>
            </a:prstGeom>
          </p:spPr>
        </p:pic>
        <p:pic>
          <p:nvPicPr>
            <p:cNvPr id="51" name="Image 5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98633" y="2373194"/>
              <a:ext cx="572552" cy="590169"/>
            </a:xfrm>
            <a:prstGeom prst="rect">
              <a:avLst/>
            </a:prstGeom>
          </p:spPr>
        </p:pic>
        <p:pic>
          <p:nvPicPr>
            <p:cNvPr id="52" name="Image 5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96388" y="2373194"/>
              <a:ext cx="572552" cy="590169"/>
            </a:xfrm>
            <a:prstGeom prst="rect">
              <a:avLst/>
            </a:prstGeom>
          </p:spPr>
        </p:pic>
      </p:grpSp>
      <p:grpSp>
        <p:nvGrpSpPr>
          <p:cNvPr id="53" name="Grouper 52"/>
          <p:cNvGrpSpPr/>
          <p:nvPr/>
        </p:nvGrpSpPr>
        <p:grpSpPr>
          <a:xfrm>
            <a:off x="4312647" y="3528014"/>
            <a:ext cx="4056843" cy="590169"/>
            <a:chOff x="1513834" y="3343878"/>
            <a:chExt cx="4056843" cy="590169"/>
          </a:xfrm>
        </p:grpSpPr>
        <p:pic>
          <p:nvPicPr>
            <p:cNvPr id="54" name="Image 5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13834" y="3343878"/>
              <a:ext cx="572552" cy="590169"/>
            </a:xfrm>
            <a:prstGeom prst="rect">
              <a:avLst/>
            </a:prstGeom>
          </p:spPr>
        </p:pic>
        <p:pic>
          <p:nvPicPr>
            <p:cNvPr id="55" name="Image 5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11590" y="3343878"/>
              <a:ext cx="572552" cy="590169"/>
            </a:xfrm>
            <a:prstGeom prst="rect">
              <a:avLst/>
            </a:prstGeom>
          </p:spPr>
        </p:pic>
        <p:pic>
          <p:nvPicPr>
            <p:cNvPr id="56" name="Image 5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09346" y="3343878"/>
              <a:ext cx="572552" cy="590169"/>
            </a:xfrm>
            <a:prstGeom prst="rect">
              <a:avLst/>
            </a:prstGeom>
          </p:spPr>
        </p:pic>
        <p:pic>
          <p:nvPicPr>
            <p:cNvPr id="57" name="Image 5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07102" y="3343878"/>
              <a:ext cx="572552" cy="590169"/>
            </a:xfrm>
            <a:prstGeom prst="rect">
              <a:avLst/>
            </a:prstGeom>
          </p:spPr>
        </p:pic>
        <p:pic>
          <p:nvPicPr>
            <p:cNvPr id="58" name="Image 5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04858" y="3343878"/>
              <a:ext cx="572552" cy="590169"/>
            </a:xfrm>
            <a:prstGeom prst="rect">
              <a:avLst/>
            </a:prstGeom>
          </p:spPr>
        </p:pic>
        <p:pic>
          <p:nvPicPr>
            <p:cNvPr id="59" name="Image 5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02614" y="3343878"/>
              <a:ext cx="572552" cy="590169"/>
            </a:xfrm>
            <a:prstGeom prst="rect">
              <a:avLst/>
            </a:prstGeom>
          </p:spPr>
        </p:pic>
        <p:pic>
          <p:nvPicPr>
            <p:cNvPr id="60" name="Image 5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00370" y="3343878"/>
              <a:ext cx="572552" cy="590169"/>
            </a:xfrm>
            <a:prstGeom prst="rect">
              <a:avLst/>
            </a:prstGeom>
          </p:spPr>
        </p:pic>
        <p:pic>
          <p:nvPicPr>
            <p:cNvPr id="61" name="Image 6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98125" y="3343878"/>
              <a:ext cx="572552" cy="590169"/>
            </a:xfrm>
            <a:prstGeom prst="rect">
              <a:avLst/>
            </a:prstGeom>
          </p:spPr>
        </p:pic>
      </p:grpSp>
      <p:pic>
        <p:nvPicPr>
          <p:cNvPr id="62" name="Image 6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6694" y="3072981"/>
            <a:ext cx="593731" cy="612000"/>
          </a:xfrm>
          <a:prstGeom prst="rect">
            <a:avLst/>
          </a:prstGeom>
        </p:spPr>
      </p:pic>
      <p:pic>
        <p:nvPicPr>
          <p:cNvPr id="63" name="Image 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30616" y="3845696"/>
            <a:ext cx="1080000" cy="911250"/>
          </a:xfrm>
          <a:prstGeom prst="rect">
            <a:avLst/>
          </a:prstGeom>
        </p:spPr>
      </p:pic>
      <p:pic>
        <p:nvPicPr>
          <p:cNvPr id="64" name="Image 6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428" y="4118183"/>
            <a:ext cx="593731" cy="612000"/>
          </a:xfrm>
          <a:prstGeom prst="rect">
            <a:avLst/>
          </a:prstGeom>
        </p:spPr>
      </p:pic>
      <p:pic>
        <p:nvPicPr>
          <p:cNvPr id="65" name="Image 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0072" y="4118183"/>
            <a:ext cx="593731" cy="612000"/>
          </a:xfrm>
          <a:prstGeom prst="rect">
            <a:avLst/>
          </a:prstGeom>
        </p:spPr>
      </p:pic>
      <p:pic>
        <p:nvPicPr>
          <p:cNvPr id="66" name="Image 6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1741" y="4118183"/>
            <a:ext cx="608964" cy="620241"/>
          </a:xfrm>
          <a:prstGeom prst="rect">
            <a:avLst/>
          </a:prstGeom>
        </p:spPr>
      </p:pic>
      <p:pic>
        <p:nvPicPr>
          <p:cNvPr id="43" name="Image 4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0616" y="2167937"/>
            <a:ext cx="1080000" cy="848572"/>
          </a:xfrm>
          <a:prstGeom prst="rect">
            <a:avLst/>
          </a:prstGeom>
        </p:spPr>
      </p:pic>
      <p:pic>
        <p:nvPicPr>
          <p:cNvPr id="80" name="Image 79" descr="PLMCC 2012_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666" y="1952936"/>
            <a:ext cx="1151801" cy="263474"/>
          </a:xfrm>
          <a:prstGeom prst="rect">
            <a:avLst/>
          </a:prstGeom>
        </p:spPr>
      </p:pic>
      <p:pic>
        <p:nvPicPr>
          <p:cNvPr id="91" name="Image 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8510" y="710971"/>
            <a:ext cx="608964" cy="620241"/>
          </a:xfrm>
          <a:prstGeom prst="rect">
            <a:avLst/>
          </a:prstGeom>
        </p:spPr>
      </p:pic>
      <p:sp>
        <p:nvSpPr>
          <p:cNvPr id="92" name="ZoneTexte 91"/>
          <p:cNvSpPr txBox="1"/>
          <p:nvPr/>
        </p:nvSpPr>
        <p:spPr>
          <a:xfrm>
            <a:off x="5479950" y="2283750"/>
            <a:ext cx="6519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  <a:latin typeface="Gill Sans MT"/>
                <a:cs typeface="Gill Sans MT"/>
              </a:rPr>
              <a:t>VLAN</a:t>
            </a:r>
            <a:endParaRPr lang="fr-FR" sz="1000" dirty="0">
              <a:solidFill>
                <a:srgbClr val="FFFFFF"/>
              </a:solidFill>
              <a:latin typeface="Gill Sans MT"/>
              <a:cs typeface="Gill Sans MT"/>
            </a:endParaRPr>
          </a:p>
        </p:txBody>
      </p:sp>
      <p:sp>
        <p:nvSpPr>
          <p:cNvPr id="93" name="ZoneTexte 92"/>
          <p:cNvSpPr txBox="1"/>
          <p:nvPr/>
        </p:nvSpPr>
        <p:spPr>
          <a:xfrm>
            <a:off x="1106897" y="710971"/>
            <a:ext cx="1507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  <a:latin typeface="Gill Sans MT"/>
                <a:cs typeface="Gill Sans MT"/>
              </a:rPr>
              <a:t>Port 8070 &amp; 4085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  <a:latin typeface="Gill Sans MT"/>
                <a:cs typeface="Gill Sans MT"/>
              </a:rPr>
              <a:t>Forwarding to IP’s Server</a:t>
            </a:r>
            <a:endParaRPr lang="fr-FR" sz="1000" dirty="0">
              <a:solidFill>
                <a:srgbClr val="FFFFFF"/>
              </a:solidFill>
              <a:latin typeface="Gill Sans MT"/>
              <a:cs typeface="Gill Sans MT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1202" y="571606"/>
            <a:ext cx="743116" cy="765635"/>
          </a:xfrm>
          <a:prstGeom prst="rect">
            <a:avLst/>
          </a:prstGeom>
        </p:spPr>
      </p:pic>
      <p:pic>
        <p:nvPicPr>
          <p:cNvPr id="98" name="Image 97" descr="CPUT Logo Horiz.gif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7" t="19652" r="23457" b="35535"/>
          <a:stretch/>
        </p:blipFill>
        <p:spPr>
          <a:xfrm>
            <a:off x="3241366" y="1376207"/>
            <a:ext cx="1138500" cy="4572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9" name="Cylindre 98"/>
          <p:cNvSpPr/>
          <p:nvPr/>
        </p:nvSpPr>
        <p:spPr>
          <a:xfrm rot="5400000">
            <a:off x="1401218" y="2640948"/>
            <a:ext cx="115590" cy="1215019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6" name="Cylindre 95"/>
          <p:cNvSpPr/>
          <p:nvPr/>
        </p:nvSpPr>
        <p:spPr>
          <a:xfrm>
            <a:off x="828978" y="1257537"/>
            <a:ext cx="122221" cy="3472646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6065" y="1457207"/>
            <a:ext cx="893391" cy="559497"/>
          </a:xfrm>
          <a:prstGeom prst="rect">
            <a:avLst/>
          </a:prstGeom>
        </p:spPr>
      </p:pic>
      <p:sp>
        <p:nvSpPr>
          <p:cNvPr id="86" name="Rectangle à coins arrondis 85"/>
          <p:cNvSpPr/>
          <p:nvPr/>
        </p:nvSpPr>
        <p:spPr>
          <a:xfrm>
            <a:off x="298853" y="2164226"/>
            <a:ext cx="1147815" cy="3548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/>
              <a:t>Mech. ENG</a:t>
            </a:r>
            <a:endParaRPr lang="fr-FR" sz="1200" dirty="0"/>
          </a:p>
        </p:txBody>
      </p:sp>
      <p:sp>
        <p:nvSpPr>
          <p:cNvPr id="87" name="Rectangle à coins arrondis 86"/>
          <p:cNvSpPr/>
          <p:nvPr/>
        </p:nvSpPr>
        <p:spPr>
          <a:xfrm>
            <a:off x="298853" y="2776861"/>
            <a:ext cx="1147815" cy="3548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/>
              <a:t>Elec. ENG</a:t>
            </a:r>
            <a:endParaRPr lang="fr-FR" sz="1200" dirty="0"/>
          </a:p>
        </p:txBody>
      </p:sp>
      <p:sp>
        <p:nvSpPr>
          <p:cNvPr id="88" name="Rectangle à coins arrondis 87"/>
          <p:cNvSpPr/>
          <p:nvPr/>
        </p:nvSpPr>
        <p:spPr>
          <a:xfrm>
            <a:off x="298853" y="3389496"/>
            <a:ext cx="1147815" cy="3548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/>
              <a:t>Civil. ENG</a:t>
            </a:r>
            <a:endParaRPr lang="fr-FR" sz="1200" dirty="0"/>
          </a:p>
        </p:txBody>
      </p:sp>
      <p:sp>
        <p:nvSpPr>
          <p:cNvPr id="89" name="Rectangle à coins arrondis 88"/>
          <p:cNvSpPr/>
          <p:nvPr/>
        </p:nvSpPr>
        <p:spPr>
          <a:xfrm>
            <a:off x="298853" y="4002131"/>
            <a:ext cx="1147815" cy="3548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/>
              <a:t>Design ENG</a:t>
            </a:r>
            <a:endParaRPr lang="fr-FR" sz="1200" dirty="0"/>
          </a:p>
        </p:txBody>
      </p:sp>
      <p:sp>
        <p:nvSpPr>
          <p:cNvPr id="90" name="Rectangle à coins arrondis 89"/>
          <p:cNvSpPr/>
          <p:nvPr/>
        </p:nvSpPr>
        <p:spPr>
          <a:xfrm>
            <a:off x="298853" y="4614767"/>
            <a:ext cx="1147815" cy="35487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/>
              <a:t>BlackBoard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570826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3" name="Connecteur droit 102"/>
          <p:cNvCxnSpPr/>
          <p:nvPr/>
        </p:nvCxnSpPr>
        <p:spPr>
          <a:xfrm flipH="1">
            <a:off x="8261319" y="2582907"/>
            <a:ext cx="2525" cy="521702"/>
          </a:xfrm>
          <a:prstGeom prst="line">
            <a:avLst/>
          </a:prstGeom>
          <a:ln>
            <a:solidFill>
              <a:srgbClr val="46464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Connecteur droit 94"/>
          <p:cNvCxnSpPr/>
          <p:nvPr/>
        </p:nvCxnSpPr>
        <p:spPr>
          <a:xfrm flipH="1">
            <a:off x="6280718" y="2582907"/>
            <a:ext cx="2525" cy="521702"/>
          </a:xfrm>
          <a:prstGeom prst="line">
            <a:avLst/>
          </a:prstGeom>
          <a:ln>
            <a:solidFill>
              <a:srgbClr val="46464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/>
          <p:cNvCxnSpPr/>
          <p:nvPr/>
        </p:nvCxnSpPr>
        <p:spPr>
          <a:xfrm flipH="1">
            <a:off x="5776418" y="2582907"/>
            <a:ext cx="2525" cy="521702"/>
          </a:xfrm>
          <a:prstGeom prst="line">
            <a:avLst/>
          </a:prstGeom>
          <a:ln>
            <a:solidFill>
              <a:srgbClr val="46464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Connecteur droit 99"/>
          <p:cNvCxnSpPr/>
          <p:nvPr/>
        </p:nvCxnSpPr>
        <p:spPr>
          <a:xfrm flipH="1">
            <a:off x="6762582" y="2582907"/>
            <a:ext cx="2525" cy="521702"/>
          </a:xfrm>
          <a:prstGeom prst="line">
            <a:avLst/>
          </a:prstGeom>
          <a:ln>
            <a:solidFill>
              <a:srgbClr val="46464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Connecteur droit 100"/>
          <p:cNvCxnSpPr/>
          <p:nvPr/>
        </p:nvCxnSpPr>
        <p:spPr>
          <a:xfrm flipH="1">
            <a:off x="7276332" y="2582907"/>
            <a:ext cx="2525" cy="521702"/>
          </a:xfrm>
          <a:prstGeom prst="line">
            <a:avLst/>
          </a:prstGeom>
          <a:ln>
            <a:solidFill>
              <a:srgbClr val="46464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101"/>
          <p:cNvCxnSpPr/>
          <p:nvPr/>
        </p:nvCxnSpPr>
        <p:spPr>
          <a:xfrm flipH="1">
            <a:off x="7757357" y="2582907"/>
            <a:ext cx="2525" cy="521702"/>
          </a:xfrm>
          <a:prstGeom prst="line">
            <a:avLst/>
          </a:prstGeom>
          <a:ln>
            <a:solidFill>
              <a:srgbClr val="46464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/>
          <p:cNvCxnSpPr/>
          <p:nvPr/>
        </p:nvCxnSpPr>
        <p:spPr>
          <a:xfrm flipH="1">
            <a:off x="5277521" y="2582907"/>
            <a:ext cx="2525" cy="521702"/>
          </a:xfrm>
          <a:prstGeom prst="line">
            <a:avLst/>
          </a:prstGeom>
          <a:ln>
            <a:solidFill>
              <a:srgbClr val="46464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ZoneTexte 1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615732" y="267964"/>
            <a:ext cx="1331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464646"/>
                </a:solidFill>
                <a:latin typeface="Gill Sans"/>
                <a:cs typeface="Gill Sans"/>
              </a:rPr>
              <a:t>NETWORK</a:t>
            </a:r>
            <a:endParaRPr lang="fr-FR" dirty="0">
              <a:solidFill>
                <a:srgbClr val="464646"/>
              </a:solidFill>
              <a:latin typeface="Gill Sans"/>
              <a:cs typeface="Gill Sans"/>
            </a:endParaRPr>
          </a:p>
        </p:txBody>
      </p:sp>
      <p:grpSp>
        <p:nvGrpSpPr>
          <p:cNvPr id="5" name="Grouper 4"/>
          <p:cNvGrpSpPr/>
          <p:nvPr/>
        </p:nvGrpSpPr>
        <p:grpSpPr>
          <a:xfrm>
            <a:off x="4267868" y="1870265"/>
            <a:ext cx="4374132" cy="751599"/>
            <a:chOff x="3995358" y="2496857"/>
            <a:chExt cx="4374132" cy="751599"/>
          </a:xfrm>
        </p:grpSpPr>
        <p:sp>
          <p:nvSpPr>
            <p:cNvPr id="81" name="ZoneTexte 80"/>
            <p:cNvSpPr txBox="1"/>
            <p:nvPr/>
          </p:nvSpPr>
          <p:spPr>
            <a:xfrm>
              <a:off x="3995358" y="2496857"/>
              <a:ext cx="10096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PLMCC1</a:t>
              </a:r>
            </a:p>
          </p:txBody>
        </p:sp>
        <p:sp>
          <p:nvSpPr>
            <p:cNvPr id="83" name="ZoneTexte 82"/>
            <p:cNvSpPr txBox="1"/>
            <p:nvPr/>
          </p:nvSpPr>
          <p:spPr>
            <a:xfrm>
              <a:off x="4626015" y="2496857"/>
              <a:ext cx="7618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…</a:t>
              </a:r>
            </a:p>
          </p:txBody>
        </p:sp>
        <p:grpSp>
          <p:nvGrpSpPr>
            <p:cNvPr id="44" name="Grouper 43"/>
            <p:cNvGrpSpPr/>
            <p:nvPr/>
          </p:nvGrpSpPr>
          <p:grpSpPr>
            <a:xfrm>
              <a:off x="4312647" y="2658287"/>
              <a:ext cx="4056843" cy="590169"/>
              <a:chOff x="1512097" y="2373194"/>
              <a:chExt cx="4056843" cy="590169"/>
            </a:xfrm>
          </p:grpSpPr>
          <p:pic>
            <p:nvPicPr>
              <p:cNvPr id="45" name="Image 4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12097" y="2373194"/>
                <a:ext cx="572552" cy="590169"/>
              </a:xfrm>
              <a:prstGeom prst="rect">
                <a:avLst/>
              </a:prstGeom>
            </p:spPr>
          </p:pic>
          <p:pic>
            <p:nvPicPr>
              <p:cNvPr id="46" name="Image 4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09853" y="2373194"/>
                <a:ext cx="572552" cy="590169"/>
              </a:xfrm>
              <a:prstGeom prst="rect">
                <a:avLst/>
              </a:prstGeom>
            </p:spPr>
          </p:pic>
          <p:pic>
            <p:nvPicPr>
              <p:cNvPr id="47" name="Image 4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07609" y="2373194"/>
                <a:ext cx="572552" cy="590169"/>
              </a:xfrm>
              <a:prstGeom prst="rect">
                <a:avLst/>
              </a:prstGeom>
            </p:spPr>
          </p:pic>
          <p:pic>
            <p:nvPicPr>
              <p:cNvPr id="48" name="Image 4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05365" y="2373194"/>
                <a:ext cx="572552" cy="590169"/>
              </a:xfrm>
              <a:prstGeom prst="rect">
                <a:avLst/>
              </a:prstGeom>
            </p:spPr>
          </p:pic>
          <p:pic>
            <p:nvPicPr>
              <p:cNvPr id="49" name="Image 4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03121" y="2373194"/>
                <a:ext cx="572552" cy="590169"/>
              </a:xfrm>
              <a:prstGeom prst="rect">
                <a:avLst/>
              </a:prstGeom>
            </p:spPr>
          </p:pic>
          <p:pic>
            <p:nvPicPr>
              <p:cNvPr id="50" name="Image 4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00877" y="2373194"/>
                <a:ext cx="572552" cy="590169"/>
              </a:xfrm>
              <a:prstGeom prst="rect">
                <a:avLst/>
              </a:prstGeom>
            </p:spPr>
          </p:pic>
          <p:pic>
            <p:nvPicPr>
              <p:cNvPr id="51" name="Image 5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98633" y="2373194"/>
                <a:ext cx="572552" cy="590169"/>
              </a:xfrm>
              <a:prstGeom prst="rect">
                <a:avLst/>
              </a:prstGeom>
            </p:spPr>
          </p:pic>
          <p:pic>
            <p:nvPicPr>
              <p:cNvPr id="52" name="Image 5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96388" y="2373194"/>
                <a:ext cx="572552" cy="590169"/>
              </a:xfrm>
              <a:prstGeom prst="rect">
                <a:avLst/>
              </a:prstGeom>
            </p:spPr>
          </p:pic>
        </p:grpSp>
      </p:grpSp>
      <p:grpSp>
        <p:nvGrpSpPr>
          <p:cNvPr id="6" name="Grouper 5"/>
          <p:cNvGrpSpPr/>
          <p:nvPr/>
        </p:nvGrpSpPr>
        <p:grpSpPr>
          <a:xfrm>
            <a:off x="4582632" y="2994533"/>
            <a:ext cx="4184378" cy="739202"/>
            <a:chOff x="4312647" y="3378981"/>
            <a:chExt cx="4184378" cy="739202"/>
          </a:xfrm>
        </p:grpSpPr>
        <p:sp>
          <p:nvSpPr>
            <p:cNvPr id="82" name="ZoneTexte 81"/>
            <p:cNvSpPr txBox="1"/>
            <p:nvPr/>
          </p:nvSpPr>
          <p:spPr>
            <a:xfrm>
              <a:off x="7487372" y="3378981"/>
              <a:ext cx="10096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PLMCC16</a:t>
              </a:r>
            </a:p>
          </p:txBody>
        </p:sp>
        <p:sp>
          <p:nvSpPr>
            <p:cNvPr id="84" name="ZoneTexte 83"/>
            <p:cNvSpPr txBox="1"/>
            <p:nvPr/>
          </p:nvSpPr>
          <p:spPr>
            <a:xfrm>
              <a:off x="7109882" y="3378981"/>
              <a:ext cx="7618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…</a:t>
              </a:r>
            </a:p>
          </p:txBody>
        </p:sp>
        <p:grpSp>
          <p:nvGrpSpPr>
            <p:cNvPr id="53" name="Grouper 52"/>
            <p:cNvGrpSpPr/>
            <p:nvPr/>
          </p:nvGrpSpPr>
          <p:grpSpPr>
            <a:xfrm>
              <a:off x="4312647" y="3528014"/>
              <a:ext cx="4056843" cy="590169"/>
              <a:chOff x="1513834" y="3343878"/>
              <a:chExt cx="4056843" cy="590169"/>
            </a:xfrm>
          </p:grpSpPr>
          <p:pic>
            <p:nvPicPr>
              <p:cNvPr id="54" name="Image 5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13834" y="3343878"/>
                <a:ext cx="572552" cy="590169"/>
              </a:xfrm>
              <a:prstGeom prst="rect">
                <a:avLst/>
              </a:prstGeom>
            </p:spPr>
          </p:pic>
          <p:pic>
            <p:nvPicPr>
              <p:cNvPr id="55" name="Image 5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11590" y="3343878"/>
                <a:ext cx="572552" cy="590169"/>
              </a:xfrm>
              <a:prstGeom prst="rect">
                <a:avLst/>
              </a:prstGeom>
            </p:spPr>
          </p:pic>
          <p:pic>
            <p:nvPicPr>
              <p:cNvPr id="56" name="Image 5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09346" y="3343878"/>
                <a:ext cx="572552" cy="590169"/>
              </a:xfrm>
              <a:prstGeom prst="rect">
                <a:avLst/>
              </a:prstGeom>
            </p:spPr>
          </p:pic>
          <p:pic>
            <p:nvPicPr>
              <p:cNvPr id="57" name="Image 5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07102" y="3343878"/>
                <a:ext cx="572552" cy="590169"/>
              </a:xfrm>
              <a:prstGeom prst="rect">
                <a:avLst/>
              </a:prstGeom>
            </p:spPr>
          </p:pic>
          <p:pic>
            <p:nvPicPr>
              <p:cNvPr id="58" name="Image 5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04858" y="3343878"/>
                <a:ext cx="572552" cy="590169"/>
              </a:xfrm>
              <a:prstGeom prst="rect">
                <a:avLst/>
              </a:prstGeom>
            </p:spPr>
          </p:pic>
          <p:pic>
            <p:nvPicPr>
              <p:cNvPr id="59" name="Image 5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02614" y="3343878"/>
                <a:ext cx="572552" cy="590169"/>
              </a:xfrm>
              <a:prstGeom prst="rect">
                <a:avLst/>
              </a:prstGeom>
            </p:spPr>
          </p:pic>
          <p:pic>
            <p:nvPicPr>
              <p:cNvPr id="60" name="Image 5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00370" y="3343878"/>
                <a:ext cx="572552" cy="590169"/>
              </a:xfrm>
              <a:prstGeom prst="rect">
                <a:avLst/>
              </a:prstGeom>
            </p:spPr>
          </p:pic>
          <p:pic>
            <p:nvPicPr>
              <p:cNvPr id="61" name="Image 6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98125" y="3343878"/>
                <a:ext cx="572552" cy="590169"/>
              </a:xfrm>
              <a:prstGeom prst="rect">
                <a:avLst/>
              </a:prstGeom>
            </p:spPr>
          </p:pic>
        </p:grpSp>
      </p:grpSp>
      <p:sp>
        <p:nvSpPr>
          <p:cNvPr id="15" name="ZoneTexte 14"/>
          <p:cNvSpPr txBox="1"/>
          <p:nvPr/>
        </p:nvSpPr>
        <p:spPr>
          <a:xfrm>
            <a:off x="3949309" y="908379"/>
            <a:ext cx="2262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 sz="1400" dirty="0" smtClean="0">
                <a:solidFill>
                  <a:srgbClr val="FFFFFF"/>
                </a:solidFill>
                <a:latin typeface="Gill Sans MT"/>
                <a:cs typeface="Gill Sans MT"/>
              </a:rPr>
              <a:t>IP Adresses Assignement</a:t>
            </a:r>
          </a:p>
          <a:p>
            <a:pPr marL="285750" indent="-285750">
              <a:buFont typeface="Arial"/>
              <a:buChar char="•"/>
            </a:pPr>
            <a:r>
              <a:rPr lang="fr-FR" sz="1400" dirty="0" smtClean="0">
                <a:solidFill>
                  <a:srgbClr val="FFFFFF"/>
                </a:solidFill>
                <a:latin typeface="Gill Sans MT"/>
                <a:cs typeface="Gill Sans MT"/>
              </a:rPr>
              <a:t>Serial Numbers</a:t>
            </a:r>
            <a:endParaRPr lang="fr-FR" sz="1400" dirty="0">
              <a:latin typeface="Gill Sans MT"/>
              <a:cs typeface="Gill Sans MT"/>
            </a:endParaRPr>
          </a:p>
        </p:txBody>
      </p:sp>
      <p:sp>
        <p:nvSpPr>
          <p:cNvPr id="72" name="ZoneTexte 71"/>
          <p:cNvSpPr txBox="1"/>
          <p:nvPr/>
        </p:nvSpPr>
        <p:spPr>
          <a:xfrm>
            <a:off x="214359" y="3028150"/>
            <a:ext cx="100965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Access Point</a:t>
            </a:r>
          </a:p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MAC Filtering</a:t>
            </a:r>
          </a:p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WPA2 </a:t>
            </a:r>
          </a:p>
        </p:txBody>
      </p:sp>
      <p:cxnSp>
        <p:nvCxnSpPr>
          <p:cNvPr id="19" name="Connecteur droit 18"/>
          <p:cNvCxnSpPr/>
          <p:nvPr/>
        </p:nvCxnSpPr>
        <p:spPr>
          <a:xfrm flipH="1">
            <a:off x="4864913" y="2582907"/>
            <a:ext cx="2525" cy="521702"/>
          </a:xfrm>
          <a:prstGeom prst="line">
            <a:avLst/>
          </a:prstGeom>
          <a:ln>
            <a:solidFill>
              <a:srgbClr val="46464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ylindre 21"/>
          <p:cNvSpPr/>
          <p:nvPr/>
        </p:nvSpPr>
        <p:spPr>
          <a:xfrm rot="5400000">
            <a:off x="4583299" y="-1033798"/>
            <a:ext cx="132838" cy="7800898"/>
          </a:xfrm>
          <a:prstGeom prst="can">
            <a:avLst/>
          </a:prstGeom>
          <a:solidFill>
            <a:srgbClr val="46464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499" y="2263767"/>
            <a:ext cx="835658" cy="855321"/>
          </a:xfrm>
          <a:prstGeom prst="rect">
            <a:avLst/>
          </a:prstGeom>
        </p:spPr>
      </p:pic>
      <p:grpSp>
        <p:nvGrpSpPr>
          <p:cNvPr id="4" name="Grouper 3"/>
          <p:cNvGrpSpPr/>
          <p:nvPr/>
        </p:nvGrpSpPr>
        <p:grpSpPr>
          <a:xfrm>
            <a:off x="3342303" y="2531363"/>
            <a:ext cx="1105478" cy="694002"/>
            <a:chOff x="3325624" y="3072981"/>
            <a:chExt cx="1105478" cy="694002"/>
          </a:xfrm>
        </p:grpSpPr>
        <p:sp>
          <p:nvSpPr>
            <p:cNvPr id="85" name="ZoneTexte 84"/>
            <p:cNvSpPr txBox="1"/>
            <p:nvPr/>
          </p:nvSpPr>
          <p:spPr>
            <a:xfrm>
              <a:off x="3325624" y="3536151"/>
              <a:ext cx="110547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PLMCC_TRAINER</a:t>
              </a:r>
            </a:p>
          </p:txBody>
        </p:sp>
        <p:pic>
          <p:nvPicPr>
            <p:cNvPr id="62" name="Image 6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96694" y="3072981"/>
              <a:ext cx="593731" cy="612000"/>
            </a:xfrm>
            <a:prstGeom prst="rect">
              <a:avLst/>
            </a:prstGeom>
          </p:spPr>
        </p:pic>
      </p:grpSp>
      <p:sp>
        <p:nvSpPr>
          <p:cNvPr id="94" name="Cylindre 93"/>
          <p:cNvSpPr/>
          <p:nvPr/>
        </p:nvSpPr>
        <p:spPr>
          <a:xfrm rot="10800000">
            <a:off x="2073404" y="1499134"/>
            <a:ext cx="132838" cy="3442452"/>
          </a:xfrm>
          <a:prstGeom prst="can">
            <a:avLst/>
          </a:prstGeom>
          <a:solidFill>
            <a:srgbClr val="46464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3" name="Image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0103" y="1123380"/>
            <a:ext cx="1080000" cy="848572"/>
          </a:xfrm>
          <a:prstGeom prst="rect">
            <a:avLst/>
          </a:prstGeom>
        </p:spPr>
      </p:pic>
      <p:sp>
        <p:nvSpPr>
          <p:cNvPr id="69" name="ZoneTexte 68"/>
          <p:cNvSpPr txBox="1"/>
          <p:nvPr/>
        </p:nvSpPr>
        <p:spPr>
          <a:xfrm>
            <a:off x="1629578" y="4613101"/>
            <a:ext cx="10096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NAS</a:t>
            </a:r>
          </a:p>
        </p:txBody>
      </p:sp>
      <p:sp>
        <p:nvSpPr>
          <p:cNvPr id="70" name="ZoneTexte 69"/>
          <p:cNvSpPr txBox="1"/>
          <p:nvPr/>
        </p:nvSpPr>
        <p:spPr>
          <a:xfrm>
            <a:off x="1618950" y="3126940"/>
            <a:ext cx="1009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Gigabit CISCO Switch</a:t>
            </a:r>
          </a:p>
        </p:txBody>
      </p:sp>
      <p:sp>
        <p:nvSpPr>
          <p:cNvPr id="71" name="ZoneTexte 70"/>
          <p:cNvSpPr txBox="1"/>
          <p:nvPr/>
        </p:nvSpPr>
        <p:spPr>
          <a:xfrm>
            <a:off x="1697301" y="1971217"/>
            <a:ext cx="10096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PLMCCSA Server</a:t>
            </a:r>
          </a:p>
        </p:txBody>
      </p:sp>
      <p:pic>
        <p:nvPicPr>
          <p:cNvPr id="41" name="Image 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5732" y="2531363"/>
            <a:ext cx="1035154" cy="669348"/>
          </a:xfrm>
          <a:prstGeom prst="rect">
            <a:avLst/>
          </a:prstGeom>
        </p:spPr>
      </p:pic>
      <p:sp>
        <p:nvSpPr>
          <p:cNvPr id="105" name="Cylindre 104"/>
          <p:cNvSpPr/>
          <p:nvPr/>
        </p:nvSpPr>
        <p:spPr>
          <a:xfrm rot="5400000">
            <a:off x="5356440" y="1098936"/>
            <a:ext cx="132838" cy="6433233"/>
          </a:xfrm>
          <a:prstGeom prst="can">
            <a:avLst/>
          </a:prstGeom>
          <a:solidFill>
            <a:srgbClr val="46464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63" name="Image 6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0722" y="3733735"/>
            <a:ext cx="1080000" cy="911250"/>
          </a:xfrm>
          <a:prstGeom prst="rect">
            <a:avLst/>
          </a:prstGeom>
        </p:spPr>
      </p:pic>
      <p:grpSp>
        <p:nvGrpSpPr>
          <p:cNvPr id="12" name="Grouper 11"/>
          <p:cNvGrpSpPr/>
          <p:nvPr/>
        </p:nvGrpSpPr>
        <p:grpSpPr>
          <a:xfrm>
            <a:off x="4267868" y="4002767"/>
            <a:ext cx="1009653" cy="727416"/>
            <a:chOff x="4431102" y="4118183"/>
            <a:chExt cx="1009653" cy="727416"/>
          </a:xfrm>
        </p:grpSpPr>
        <p:sp>
          <p:nvSpPr>
            <p:cNvPr id="76" name="ZoneTexte 75"/>
            <p:cNvSpPr txBox="1"/>
            <p:nvPr/>
          </p:nvSpPr>
          <p:spPr>
            <a:xfrm>
              <a:off x="4431102" y="4614767"/>
              <a:ext cx="10096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PLMCCSTAFF1</a:t>
              </a:r>
            </a:p>
          </p:txBody>
        </p:sp>
        <p:pic>
          <p:nvPicPr>
            <p:cNvPr id="64" name="Image 6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428" y="4118183"/>
              <a:ext cx="593731" cy="612000"/>
            </a:xfrm>
            <a:prstGeom prst="rect">
              <a:avLst/>
            </a:prstGeom>
          </p:spPr>
        </p:pic>
      </p:grpSp>
      <p:grpSp>
        <p:nvGrpSpPr>
          <p:cNvPr id="11" name="Grouper 10"/>
          <p:cNvGrpSpPr/>
          <p:nvPr/>
        </p:nvGrpSpPr>
        <p:grpSpPr>
          <a:xfrm>
            <a:off x="5483346" y="4002767"/>
            <a:ext cx="1009653" cy="727416"/>
            <a:chOff x="5382955" y="4118183"/>
            <a:chExt cx="1009653" cy="727416"/>
          </a:xfrm>
        </p:grpSpPr>
        <p:sp>
          <p:nvSpPr>
            <p:cNvPr id="78" name="ZoneTexte 77"/>
            <p:cNvSpPr txBox="1"/>
            <p:nvPr/>
          </p:nvSpPr>
          <p:spPr>
            <a:xfrm>
              <a:off x="5382955" y="4614767"/>
              <a:ext cx="10096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PLMCCMEP</a:t>
              </a:r>
              <a:endParaRPr lang="fr-FR" sz="900" dirty="0">
                <a:solidFill>
                  <a:schemeClr val="bg1"/>
                </a:solidFill>
                <a:latin typeface="Gill Sans MT"/>
                <a:cs typeface="Gill Sans MT"/>
              </a:endParaRPr>
            </a:p>
          </p:txBody>
        </p:sp>
        <p:pic>
          <p:nvPicPr>
            <p:cNvPr id="42" name="Image 4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651742" y="4118183"/>
              <a:ext cx="608964" cy="620241"/>
            </a:xfrm>
            <a:prstGeom prst="rect">
              <a:avLst/>
            </a:prstGeom>
          </p:spPr>
        </p:pic>
      </p:grpSp>
      <p:grpSp>
        <p:nvGrpSpPr>
          <p:cNvPr id="10" name="Grouper 9"/>
          <p:cNvGrpSpPr/>
          <p:nvPr/>
        </p:nvGrpSpPr>
        <p:grpSpPr>
          <a:xfrm>
            <a:off x="6698824" y="4002767"/>
            <a:ext cx="1009653" cy="727416"/>
            <a:chOff x="6380539" y="4118183"/>
            <a:chExt cx="1009653" cy="727416"/>
          </a:xfrm>
        </p:grpSpPr>
        <p:sp>
          <p:nvSpPr>
            <p:cNvPr id="77" name="ZoneTexte 76"/>
            <p:cNvSpPr txBox="1"/>
            <p:nvPr/>
          </p:nvSpPr>
          <p:spPr>
            <a:xfrm>
              <a:off x="6380539" y="4614767"/>
              <a:ext cx="10096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PLMCCSTB</a:t>
              </a:r>
              <a:endParaRPr lang="fr-FR" sz="900" dirty="0">
                <a:solidFill>
                  <a:schemeClr val="bg1"/>
                </a:solidFill>
                <a:latin typeface="Gill Sans MT"/>
                <a:cs typeface="Gill Sans MT"/>
              </a:endParaRPr>
            </a:p>
          </p:txBody>
        </p:sp>
        <p:pic>
          <p:nvPicPr>
            <p:cNvPr id="66" name="Image 6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571741" y="4118183"/>
              <a:ext cx="608964" cy="620241"/>
            </a:xfrm>
            <a:prstGeom prst="rect">
              <a:avLst/>
            </a:prstGeom>
          </p:spPr>
        </p:pic>
      </p:grpSp>
      <p:grpSp>
        <p:nvGrpSpPr>
          <p:cNvPr id="9" name="Grouper 8"/>
          <p:cNvGrpSpPr/>
          <p:nvPr/>
        </p:nvGrpSpPr>
        <p:grpSpPr>
          <a:xfrm>
            <a:off x="7914301" y="4002767"/>
            <a:ext cx="1009653" cy="727416"/>
            <a:chOff x="7336381" y="4118183"/>
            <a:chExt cx="1009653" cy="727416"/>
          </a:xfrm>
        </p:grpSpPr>
        <p:sp>
          <p:nvSpPr>
            <p:cNvPr id="75" name="ZoneTexte 74"/>
            <p:cNvSpPr txBox="1"/>
            <p:nvPr/>
          </p:nvSpPr>
          <p:spPr>
            <a:xfrm>
              <a:off x="7336381" y="4614767"/>
              <a:ext cx="10096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" dirty="0" smtClean="0">
                  <a:solidFill>
                    <a:schemeClr val="bg1"/>
                  </a:solidFill>
                  <a:latin typeface="Gill Sans MT"/>
                  <a:cs typeface="Gill Sans MT"/>
                </a:rPr>
                <a:t>PLMCCSTAFF2</a:t>
              </a:r>
              <a:endParaRPr lang="fr-FR" sz="900" dirty="0">
                <a:solidFill>
                  <a:schemeClr val="bg1"/>
                </a:solidFill>
                <a:latin typeface="Gill Sans MT"/>
                <a:cs typeface="Gill Sans MT"/>
              </a:endParaRPr>
            </a:p>
          </p:txBody>
        </p:sp>
        <p:pic>
          <p:nvPicPr>
            <p:cNvPr id="65" name="Image 6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00072" y="4118183"/>
              <a:ext cx="593731" cy="61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1461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615732" y="267964"/>
            <a:ext cx="1331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464646"/>
                </a:solidFill>
                <a:latin typeface="Gill Sans"/>
                <a:cs typeface="Gill Sans"/>
              </a:rPr>
              <a:t>NETWORK</a:t>
            </a:r>
            <a:endParaRPr lang="fr-FR" dirty="0">
              <a:solidFill>
                <a:srgbClr val="464646"/>
              </a:solidFill>
              <a:latin typeface="Gill Sans"/>
              <a:cs typeface="Gill Sans"/>
            </a:endParaRPr>
          </a:p>
        </p:txBody>
      </p:sp>
      <p:sp>
        <p:nvSpPr>
          <p:cNvPr id="72" name="ZoneTexte 71"/>
          <p:cNvSpPr txBox="1"/>
          <p:nvPr/>
        </p:nvSpPr>
        <p:spPr>
          <a:xfrm>
            <a:off x="3397330" y="1747961"/>
            <a:ext cx="1009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PLMCCAP</a:t>
            </a:r>
          </a:p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Access Point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325" y="1839481"/>
            <a:ext cx="835658" cy="855321"/>
          </a:xfrm>
          <a:prstGeom prst="rect">
            <a:avLst/>
          </a:prstGeom>
        </p:spPr>
      </p:pic>
      <p:pic>
        <p:nvPicPr>
          <p:cNvPr id="43" name="Image 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5929" y="503710"/>
            <a:ext cx="1080000" cy="848572"/>
          </a:xfrm>
          <a:prstGeom prst="rect">
            <a:avLst/>
          </a:prstGeom>
        </p:spPr>
      </p:pic>
      <p:sp>
        <p:nvSpPr>
          <p:cNvPr id="69" name="ZoneTexte 68"/>
          <p:cNvSpPr txBox="1"/>
          <p:nvPr/>
        </p:nvSpPr>
        <p:spPr>
          <a:xfrm>
            <a:off x="4905404" y="4188815"/>
            <a:ext cx="1009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PLMCCNAS</a:t>
            </a:r>
          </a:p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10.36.0.3</a:t>
            </a:r>
          </a:p>
        </p:txBody>
      </p:sp>
      <p:sp>
        <p:nvSpPr>
          <p:cNvPr id="70" name="ZoneTexte 69"/>
          <p:cNvSpPr txBox="1"/>
          <p:nvPr/>
        </p:nvSpPr>
        <p:spPr>
          <a:xfrm>
            <a:off x="4894776" y="2486336"/>
            <a:ext cx="1009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Gigabit CISCO Switch</a:t>
            </a:r>
          </a:p>
        </p:txBody>
      </p:sp>
      <p:sp>
        <p:nvSpPr>
          <p:cNvPr id="71" name="ZoneTexte 70"/>
          <p:cNvSpPr txBox="1"/>
          <p:nvPr/>
        </p:nvSpPr>
        <p:spPr>
          <a:xfrm>
            <a:off x="4973127" y="1295723"/>
            <a:ext cx="100965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PLMCCSA Server</a:t>
            </a:r>
          </a:p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10.36.0.28</a:t>
            </a:r>
          </a:p>
        </p:txBody>
      </p:sp>
      <p:pic>
        <p:nvPicPr>
          <p:cNvPr id="41" name="Image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1558" y="1932627"/>
            <a:ext cx="1035154" cy="669348"/>
          </a:xfrm>
          <a:prstGeom prst="rect">
            <a:avLst/>
          </a:prstGeom>
        </p:spPr>
      </p:pic>
      <p:pic>
        <p:nvPicPr>
          <p:cNvPr id="63" name="Image 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6548" y="3309449"/>
            <a:ext cx="1080000" cy="911250"/>
          </a:xfrm>
          <a:prstGeom prst="rect">
            <a:avLst/>
          </a:prstGeom>
        </p:spPr>
      </p:pic>
      <p:pic>
        <p:nvPicPr>
          <p:cNvPr id="73" name="Image 7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57011" y="2384681"/>
            <a:ext cx="608964" cy="620241"/>
          </a:xfrm>
          <a:prstGeom prst="rect">
            <a:avLst/>
          </a:prstGeom>
        </p:spPr>
      </p:pic>
      <p:pic>
        <p:nvPicPr>
          <p:cNvPr id="80" name="Image 7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62298" y="1160075"/>
            <a:ext cx="593731" cy="612000"/>
          </a:xfrm>
          <a:prstGeom prst="rect">
            <a:avLst/>
          </a:prstGeom>
        </p:spPr>
      </p:pic>
      <p:cxnSp>
        <p:nvCxnSpPr>
          <p:cNvPr id="8" name="Connecteur en angle 7"/>
          <p:cNvCxnSpPr>
            <a:stCxn id="63" idx="1"/>
            <a:endCxn id="13" idx="2"/>
          </p:cNvCxnSpPr>
          <p:nvPr/>
        </p:nvCxnSpPr>
        <p:spPr>
          <a:xfrm rot="10800000">
            <a:off x="3989154" y="2694802"/>
            <a:ext cx="857394" cy="1070272"/>
          </a:xfrm>
          <a:prstGeom prst="bentConnector2">
            <a:avLst/>
          </a:prstGeom>
          <a:ln>
            <a:solidFill>
              <a:srgbClr val="46464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en angle 15"/>
          <p:cNvCxnSpPr>
            <a:stCxn id="43" idx="3"/>
            <a:endCxn id="41" idx="3"/>
          </p:cNvCxnSpPr>
          <p:nvPr/>
        </p:nvCxnSpPr>
        <p:spPr>
          <a:xfrm flipH="1">
            <a:off x="5926712" y="927996"/>
            <a:ext cx="89217" cy="1339305"/>
          </a:xfrm>
          <a:prstGeom prst="bentConnector3">
            <a:avLst>
              <a:gd name="adj1" fmla="val -256229"/>
            </a:avLst>
          </a:prstGeom>
          <a:ln>
            <a:solidFill>
              <a:srgbClr val="46464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en angle 17"/>
          <p:cNvCxnSpPr>
            <a:stCxn id="80" idx="3"/>
            <a:endCxn id="41" idx="1"/>
          </p:cNvCxnSpPr>
          <p:nvPr/>
        </p:nvCxnSpPr>
        <p:spPr>
          <a:xfrm>
            <a:off x="2556029" y="1466075"/>
            <a:ext cx="2335529" cy="801226"/>
          </a:xfrm>
          <a:prstGeom prst="bentConnector3">
            <a:avLst>
              <a:gd name="adj1" fmla="val 89439"/>
            </a:avLst>
          </a:prstGeom>
          <a:ln>
            <a:solidFill>
              <a:srgbClr val="46464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Éclair 20"/>
          <p:cNvSpPr/>
          <p:nvPr/>
        </p:nvSpPr>
        <p:spPr>
          <a:xfrm rot="16513590">
            <a:off x="3067318" y="2397004"/>
            <a:ext cx="265170" cy="372249"/>
          </a:xfrm>
          <a:prstGeom prst="lightningBolt">
            <a:avLst/>
          </a:prstGeom>
          <a:solidFill>
            <a:srgbClr val="464646"/>
          </a:solidFill>
          <a:ln>
            <a:solidFill>
              <a:srgbClr val="46464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4" name="Connecteur en angle 23"/>
          <p:cNvCxnSpPr>
            <a:stCxn id="13" idx="3"/>
            <a:endCxn id="41" idx="1"/>
          </p:cNvCxnSpPr>
          <p:nvPr/>
        </p:nvCxnSpPr>
        <p:spPr>
          <a:xfrm>
            <a:off x="4406983" y="2267142"/>
            <a:ext cx="484575" cy="159"/>
          </a:xfrm>
          <a:prstGeom prst="bentConnector3">
            <a:avLst/>
          </a:prstGeom>
          <a:ln>
            <a:solidFill>
              <a:srgbClr val="46464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ZoneTexte 85"/>
          <p:cNvSpPr txBox="1"/>
          <p:nvPr/>
        </p:nvSpPr>
        <p:spPr>
          <a:xfrm>
            <a:off x="1756322" y="1794127"/>
            <a:ext cx="100965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IP Assigned</a:t>
            </a:r>
          </a:p>
          <a:p>
            <a:pPr algn="ctr"/>
            <a:r>
              <a:rPr lang="fr-FR" sz="900" dirty="0" smtClean="0">
                <a:solidFill>
                  <a:schemeClr val="bg1"/>
                </a:solidFill>
                <a:latin typeface="Gill Sans MT"/>
                <a:cs typeface="Gill Sans MT"/>
              </a:rPr>
              <a:t>10.36.0.x</a:t>
            </a:r>
          </a:p>
          <a:p>
            <a:pPr algn="ctr"/>
            <a:endParaRPr lang="fr-FR" sz="900" dirty="0" smtClean="0">
              <a:solidFill>
                <a:schemeClr val="bg1"/>
              </a:solidFill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1949418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615732" y="267964"/>
            <a:ext cx="1331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464646"/>
                </a:solidFill>
                <a:latin typeface="Gill Sans"/>
                <a:cs typeface="Gill Sans"/>
              </a:rPr>
              <a:t>NETWORK</a:t>
            </a:r>
            <a:endParaRPr lang="fr-FR" dirty="0">
              <a:solidFill>
                <a:srgbClr val="464646"/>
              </a:solidFill>
              <a:latin typeface="Gill Sans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153970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598216" y="920251"/>
            <a:ext cx="42565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4000" dirty="0" smtClean="0">
              <a:solidFill>
                <a:srgbClr val="464646"/>
              </a:solidFill>
              <a:latin typeface="Gill Sans"/>
              <a:cs typeface="Gill Sans"/>
            </a:endParaRPr>
          </a:p>
          <a:p>
            <a:endParaRPr lang="fr-FR" sz="4000" dirty="0" smtClean="0">
              <a:solidFill>
                <a:srgbClr val="464646"/>
              </a:solidFill>
              <a:latin typeface="Gill Sans"/>
              <a:cs typeface="Gill Sans"/>
            </a:endParaRPr>
          </a:p>
          <a:p>
            <a:pPr marL="285750" indent="-285750">
              <a:buFont typeface="Arial"/>
              <a:buChar char="•"/>
            </a:pPr>
            <a:r>
              <a:rPr lang="fr-FR" sz="4000" dirty="0" smtClean="0">
                <a:solidFill>
                  <a:srgbClr val="464646"/>
                </a:solidFill>
                <a:latin typeface="Gill Sans"/>
                <a:cs typeface="Gill Sans"/>
              </a:rPr>
              <a:t>HARDWARE</a:t>
            </a:r>
          </a:p>
          <a:p>
            <a:endParaRPr lang="fr-FR" sz="4000" dirty="0" smtClean="0">
              <a:solidFill>
                <a:srgbClr val="464646"/>
              </a:solidFill>
              <a:latin typeface="Gill Sans"/>
              <a:cs typeface="Gill Sans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1601362" y="16191"/>
            <a:ext cx="3334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Gill Sans"/>
                <a:cs typeface="Gill Sans"/>
              </a:rPr>
              <a:t>INFRASTRUCTURE</a:t>
            </a:r>
            <a:endParaRPr lang="fr-FR" sz="2400" b="1" dirty="0">
              <a:solidFill>
                <a:schemeClr val="bg1"/>
              </a:solidFill>
              <a:latin typeface="Gill Sans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99840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2667</TotalTime>
  <Words>434</Words>
  <Application>Microsoft Macintosh PowerPoint</Application>
  <PresentationFormat>Présentation à l'écran (16:9)</PresentationFormat>
  <Paragraphs>247</Paragraphs>
  <Slides>25</Slides>
  <Notes>1</Notes>
  <HiddenSlides>5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26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StB Prod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StB StB</dc:creator>
  <cp:lastModifiedBy>StB StB</cp:lastModifiedBy>
  <cp:revision>74</cp:revision>
  <dcterms:created xsi:type="dcterms:W3CDTF">2012-05-24T16:06:53Z</dcterms:created>
  <dcterms:modified xsi:type="dcterms:W3CDTF">2013-07-08T14:54:14Z</dcterms:modified>
</cp:coreProperties>
</file>